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2"/>
  </p:notesMasterIdLst>
  <p:sldIdLst>
    <p:sldId id="256" r:id="rId2"/>
    <p:sldId id="260" r:id="rId3"/>
    <p:sldId id="262" r:id="rId4"/>
    <p:sldId id="263" r:id="rId5"/>
    <p:sldId id="264" r:id="rId6"/>
    <p:sldId id="266" r:id="rId7"/>
    <p:sldId id="268" r:id="rId8"/>
    <p:sldId id="267" r:id="rId9"/>
    <p:sldId id="271" r:id="rId10"/>
    <p:sldId id="274" r:id="rId11"/>
    <p:sldId id="277" r:id="rId12"/>
    <p:sldId id="278" r:id="rId13"/>
    <p:sldId id="279" r:id="rId14"/>
    <p:sldId id="276" r:id="rId15"/>
    <p:sldId id="280" r:id="rId16"/>
    <p:sldId id="283" r:id="rId17"/>
    <p:sldId id="284" r:id="rId18"/>
    <p:sldId id="282" r:id="rId19"/>
    <p:sldId id="281" r:id="rId20"/>
    <p:sldId id="285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273" autoAdjust="0"/>
    <p:restoredTop sz="94650" autoAdjust="0"/>
  </p:normalViewPr>
  <p:slideViewPr>
    <p:cSldViewPr snapToGrid="0">
      <p:cViewPr>
        <p:scale>
          <a:sx n="81" d="100"/>
          <a:sy n="81" d="100"/>
        </p:scale>
        <p:origin x="651" y="-2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E72C193-C63B-4BE9-B887-C4C1F7031236}" type="doc">
      <dgm:prSet loTypeId="urn:microsoft.com/office/officeart/2005/8/layout/vList5" loCatId="list" qsTypeId="urn:microsoft.com/office/officeart/2005/8/quickstyle/simple1" qsCatId="simple" csTypeId="urn:microsoft.com/office/officeart/2005/8/colors/accent1_3" csCatId="accent1" phldr="1"/>
      <dgm:spPr/>
      <dgm:t>
        <a:bodyPr/>
        <a:lstStyle/>
        <a:p>
          <a:endParaRPr lang="en-US"/>
        </a:p>
      </dgm:t>
    </dgm:pt>
    <dgm:pt modelId="{B1D521B1-30BA-4CF9-9F4F-FE3FF036E4CC}">
      <dgm:prSet custT="1"/>
      <dgm:spPr/>
      <dgm:t>
        <a:bodyPr/>
        <a:lstStyle/>
        <a:p>
          <a:r>
            <a:rPr lang="en-US" sz="3000" dirty="0"/>
            <a:t>Stereo Visual Odometry</a:t>
          </a:r>
        </a:p>
      </dgm:t>
    </dgm:pt>
    <dgm:pt modelId="{BBD6DD8B-8060-4F41-A15D-87D75DB56BE7}" type="parTrans" cxnId="{2B7D5CD4-35D6-4248-8673-4BAD8D0ACDBE}">
      <dgm:prSet/>
      <dgm:spPr/>
      <dgm:t>
        <a:bodyPr/>
        <a:lstStyle/>
        <a:p>
          <a:endParaRPr lang="en-US"/>
        </a:p>
      </dgm:t>
    </dgm:pt>
    <dgm:pt modelId="{32109DA8-509F-4B58-B4B7-1146D1FA9C41}" type="sibTrans" cxnId="{2B7D5CD4-35D6-4248-8673-4BAD8D0ACDBE}">
      <dgm:prSet/>
      <dgm:spPr/>
      <dgm:t>
        <a:bodyPr/>
        <a:lstStyle/>
        <a:p>
          <a:endParaRPr lang="en-US"/>
        </a:p>
      </dgm:t>
    </dgm:pt>
    <dgm:pt modelId="{A7B9A721-EEB8-4FA6-B35A-BF803F6A259B}">
      <dgm:prSet custT="1"/>
      <dgm:spPr/>
      <dgm:t>
        <a:bodyPr/>
        <a:lstStyle/>
        <a:p>
          <a:r>
            <a:rPr lang="en-US" sz="2100" dirty="0"/>
            <a:t>Solves the scale problem </a:t>
          </a:r>
        </a:p>
      </dgm:t>
    </dgm:pt>
    <dgm:pt modelId="{1339C558-F9BA-47B5-BEA3-ABB653D59D72}" type="parTrans" cxnId="{E9A48474-CCEA-4CA5-8361-F29B97D60672}">
      <dgm:prSet/>
      <dgm:spPr/>
      <dgm:t>
        <a:bodyPr/>
        <a:lstStyle/>
        <a:p>
          <a:endParaRPr lang="en-US"/>
        </a:p>
      </dgm:t>
    </dgm:pt>
    <dgm:pt modelId="{8E538DD3-D031-45B5-918C-DAD9D8AD8D6A}" type="sibTrans" cxnId="{E9A48474-CCEA-4CA5-8361-F29B97D60672}">
      <dgm:prSet/>
      <dgm:spPr/>
      <dgm:t>
        <a:bodyPr/>
        <a:lstStyle/>
        <a:p>
          <a:endParaRPr lang="en-US"/>
        </a:p>
      </dgm:t>
    </dgm:pt>
    <dgm:pt modelId="{D547FAD7-DE06-468F-B4B4-0D74C82F5181}">
      <dgm:prSet custT="1"/>
      <dgm:spPr/>
      <dgm:t>
        <a:bodyPr/>
        <a:lstStyle/>
        <a:p>
          <a:r>
            <a:rPr lang="en-US" sz="2100" dirty="0"/>
            <a:t>Feature depth between images </a:t>
          </a:r>
        </a:p>
      </dgm:t>
    </dgm:pt>
    <dgm:pt modelId="{71F5F781-F065-4D07-B321-9FA3D5EFD6F0}" type="parTrans" cxnId="{A85F9BD4-8328-4FE9-95CF-F565FBA29C08}">
      <dgm:prSet/>
      <dgm:spPr/>
      <dgm:t>
        <a:bodyPr/>
        <a:lstStyle/>
        <a:p>
          <a:endParaRPr lang="en-US"/>
        </a:p>
      </dgm:t>
    </dgm:pt>
    <dgm:pt modelId="{A45B9253-162E-4290-8E37-614BB25FD24B}" type="sibTrans" cxnId="{A85F9BD4-8328-4FE9-95CF-F565FBA29C08}">
      <dgm:prSet/>
      <dgm:spPr/>
      <dgm:t>
        <a:bodyPr/>
        <a:lstStyle/>
        <a:p>
          <a:endParaRPr lang="en-US"/>
        </a:p>
      </dgm:t>
    </dgm:pt>
    <dgm:pt modelId="{4BCE6629-4C26-41AE-AB4B-61AFE80A3D9D}">
      <dgm:prSet custT="1"/>
      <dgm:spPr/>
      <dgm:t>
        <a:bodyPr/>
        <a:lstStyle/>
        <a:p>
          <a:r>
            <a:rPr lang="en-US" sz="2100" dirty="0"/>
            <a:t>Degenerates to the monocular case if only distant features are used</a:t>
          </a:r>
        </a:p>
      </dgm:t>
    </dgm:pt>
    <dgm:pt modelId="{758E8273-6680-4167-B560-3022F445E8EF}" type="parTrans" cxnId="{E3C65CDD-2D6B-49B6-B3DA-FF2E0F0709A7}">
      <dgm:prSet/>
      <dgm:spPr/>
      <dgm:t>
        <a:bodyPr/>
        <a:lstStyle/>
        <a:p>
          <a:endParaRPr lang="en-US"/>
        </a:p>
      </dgm:t>
    </dgm:pt>
    <dgm:pt modelId="{9C0533FA-C2D3-40D2-B00D-2F22E3000C19}" type="sibTrans" cxnId="{E3C65CDD-2D6B-49B6-B3DA-FF2E0F0709A7}">
      <dgm:prSet/>
      <dgm:spPr/>
      <dgm:t>
        <a:bodyPr/>
        <a:lstStyle/>
        <a:p>
          <a:endParaRPr lang="en-US"/>
        </a:p>
      </dgm:t>
    </dgm:pt>
    <dgm:pt modelId="{C714DE67-3004-45A9-8E25-7A99893DB92C}">
      <dgm:prSet custT="1"/>
      <dgm:spPr/>
      <dgm:t>
        <a:bodyPr/>
        <a:lstStyle/>
        <a:p>
          <a:r>
            <a:rPr lang="en-US" sz="3000" dirty="0"/>
            <a:t>Monocular Visual Odometry </a:t>
          </a:r>
        </a:p>
      </dgm:t>
    </dgm:pt>
    <dgm:pt modelId="{7D09D7E6-9491-4803-BF08-A0B4274371E4}" type="parTrans" cxnId="{72C72AD1-98F5-4246-85C9-6FF082C0CCCC}">
      <dgm:prSet/>
      <dgm:spPr/>
      <dgm:t>
        <a:bodyPr/>
        <a:lstStyle/>
        <a:p>
          <a:endParaRPr lang="en-US"/>
        </a:p>
      </dgm:t>
    </dgm:pt>
    <dgm:pt modelId="{A9B0A168-D408-4D5D-A920-FC61DC7F4988}" type="sibTrans" cxnId="{72C72AD1-98F5-4246-85C9-6FF082C0CCCC}">
      <dgm:prSet/>
      <dgm:spPr/>
      <dgm:t>
        <a:bodyPr/>
        <a:lstStyle/>
        <a:p>
          <a:endParaRPr lang="en-US"/>
        </a:p>
      </dgm:t>
    </dgm:pt>
    <dgm:pt modelId="{B62F3E5A-F46F-4587-8A97-3D5FF5D215E2}">
      <dgm:prSet custT="1"/>
      <dgm:spPr/>
      <dgm:t>
        <a:bodyPr/>
        <a:lstStyle/>
        <a:p>
          <a:r>
            <a:rPr lang="en-US" sz="2100" dirty="0"/>
            <a:t>A single camera = angle sensor </a:t>
          </a:r>
        </a:p>
      </dgm:t>
    </dgm:pt>
    <dgm:pt modelId="{C8BFBA90-3107-4CC8-A401-A3B887108584}" type="parTrans" cxnId="{8AE61F6A-3502-4BB5-BA51-48AD6E4057CF}">
      <dgm:prSet/>
      <dgm:spPr/>
      <dgm:t>
        <a:bodyPr/>
        <a:lstStyle/>
        <a:p>
          <a:endParaRPr lang="en-US"/>
        </a:p>
      </dgm:t>
    </dgm:pt>
    <dgm:pt modelId="{68C0D3EB-1DD3-4984-A985-278A049DBE8F}" type="sibTrans" cxnId="{8AE61F6A-3502-4BB5-BA51-48AD6E4057CF}">
      <dgm:prSet/>
      <dgm:spPr/>
      <dgm:t>
        <a:bodyPr/>
        <a:lstStyle/>
        <a:p>
          <a:endParaRPr lang="en-US"/>
        </a:p>
      </dgm:t>
    </dgm:pt>
    <dgm:pt modelId="{198E9D85-17CD-4431-853F-06824DE15F28}">
      <dgm:prSet custT="1"/>
      <dgm:spPr/>
      <dgm:t>
        <a:bodyPr/>
        <a:lstStyle/>
        <a:p>
          <a:r>
            <a:rPr lang="en-US" sz="2100" dirty="0"/>
            <a:t>Motion scale is unobservable (it must be synthesized) </a:t>
          </a:r>
        </a:p>
      </dgm:t>
    </dgm:pt>
    <dgm:pt modelId="{ECDAEE18-D484-4F8D-85A5-030A9FEA292C}" type="sibTrans" cxnId="{D90F2AB9-1C11-4C69-BBAA-3C7C2D20C5C6}">
      <dgm:prSet/>
      <dgm:spPr/>
      <dgm:t>
        <a:bodyPr/>
        <a:lstStyle/>
        <a:p>
          <a:endParaRPr lang="en-US"/>
        </a:p>
      </dgm:t>
    </dgm:pt>
    <dgm:pt modelId="{9D40E2F0-360B-4B20-BEDA-2CA5EA3E943A}" type="parTrans" cxnId="{D90F2AB9-1C11-4C69-BBAA-3C7C2D20C5C6}">
      <dgm:prSet/>
      <dgm:spPr/>
      <dgm:t>
        <a:bodyPr/>
        <a:lstStyle/>
        <a:p>
          <a:endParaRPr lang="en-US"/>
        </a:p>
      </dgm:t>
    </dgm:pt>
    <dgm:pt modelId="{636E1F09-3E4C-4FB3-A4F8-51E36F04D641}">
      <dgm:prSet custT="1"/>
      <dgm:spPr/>
      <dgm:t>
        <a:bodyPr/>
        <a:lstStyle/>
        <a:p>
          <a:r>
            <a:rPr lang="en-US" sz="2100" dirty="0"/>
            <a:t>Best used in hybrid methods </a:t>
          </a:r>
        </a:p>
      </dgm:t>
    </dgm:pt>
    <dgm:pt modelId="{293E51E3-AAEE-448E-AD31-4EF7364E5F04}" type="sibTrans" cxnId="{06B1E456-BF19-4988-BA81-1FC4BC8B5DB1}">
      <dgm:prSet/>
      <dgm:spPr/>
      <dgm:t>
        <a:bodyPr/>
        <a:lstStyle/>
        <a:p>
          <a:endParaRPr lang="en-US"/>
        </a:p>
      </dgm:t>
    </dgm:pt>
    <dgm:pt modelId="{92199802-0A1F-45EB-BB05-C80E1F120C4E}" type="parTrans" cxnId="{06B1E456-BF19-4988-BA81-1FC4BC8B5DB1}">
      <dgm:prSet/>
      <dgm:spPr/>
      <dgm:t>
        <a:bodyPr/>
        <a:lstStyle/>
        <a:p>
          <a:endParaRPr lang="en-US"/>
        </a:p>
      </dgm:t>
    </dgm:pt>
    <dgm:pt modelId="{393F0556-6C52-4442-B80B-7C78CF1EF6F5}" type="pres">
      <dgm:prSet presAssocID="{4E72C193-C63B-4BE9-B887-C4C1F7031236}" presName="Name0" presStyleCnt="0">
        <dgm:presLayoutVars>
          <dgm:dir/>
          <dgm:animLvl val="lvl"/>
          <dgm:resizeHandles val="exact"/>
        </dgm:presLayoutVars>
      </dgm:prSet>
      <dgm:spPr/>
    </dgm:pt>
    <dgm:pt modelId="{ECA7817A-3110-CD43-95D6-A46BF09111E9}" type="pres">
      <dgm:prSet presAssocID="{B1D521B1-30BA-4CF9-9F4F-FE3FF036E4CC}" presName="linNode" presStyleCnt="0"/>
      <dgm:spPr/>
    </dgm:pt>
    <dgm:pt modelId="{2430E9AD-F967-764B-8F7D-C3453C8D19D7}" type="pres">
      <dgm:prSet presAssocID="{B1D521B1-30BA-4CF9-9F4F-FE3FF036E4CC}" presName="parentText" presStyleLbl="node1" presStyleIdx="0" presStyleCnt="2">
        <dgm:presLayoutVars>
          <dgm:chMax val="1"/>
          <dgm:bulletEnabled val="1"/>
        </dgm:presLayoutVars>
      </dgm:prSet>
      <dgm:spPr/>
    </dgm:pt>
    <dgm:pt modelId="{17B1E109-1B73-764E-9FEA-42D1E15C219D}" type="pres">
      <dgm:prSet presAssocID="{B1D521B1-30BA-4CF9-9F4F-FE3FF036E4CC}" presName="descendantText" presStyleLbl="alignAccFollowNode1" presStyleIdx="0" presStyleCnt="2" custLinFactNeighborX="0">
        <dgm:presLayoutVars>
          <dgm:bulletEnabled val="1"/>
        </dgm:presLayoutVars>
      </dgm:prSet>
      <dgm:spPr/>
    </dgm:pt>
    <dgm:pt modelId="{09D7B2FC-29D2-4351-BF99-32D7FB96BA90}" type="pres">
      <dgm:prSet presAssocID="{32109DA8-509F-4B58-B4B7-1146D1FA9C41}" presName="sp" presStyleCnt="0"/>
      <dgm:spPr/>
    </dgm:pt>
    <dgm:pt modelId="{684F497C-D571-4770-8DDF-E9107690538D}" type="pres">
      <dgm:prSet presAssocID="{C714DE67-3004-45A9-8E25-7A99893DB92C}" presName="linNode" presStyleCnt="0"/>
      <dgm:spPr/>
    </dgm:pt>
    <dgm:pt modelId="{E39EB80A-1B4B-40E3-BD45-89BB77017A0F}" type="pres">
      <dgm:prSet presAssocID="{C714DE67-3004-45A9-8E25-7A99893DB92C}" presName="parentText" presStyleLbl="node1" presStyleIdx="1" presStyleCnt="2">
        <dgm:presLayoutVars>
          <dgm:chMax val="1"/>
          <dgm:bulletEnabled val="1"/>
        </dgm:presLayoutVars>
      </dgm:prSet>
      <dgm:spPr/>
    </dgm:pt>
    <dgm:pt modelId="{67D60E81-381B-4D6C-AB02-15B71977D36E}" type="pres">
      <dgm:prSet presAssocID="{C714DE67-3004-45A9-8E25-7A99893DB92C}" presName="descendantText" presStyleLbl="alignAccFollowNode1" presStyleIdx="1" presStyleCnt="2">
        <dgm:presLayoutVars>
          <dgm:bulletEnabled val="1"/>
        </dgm:presLayoutVars>
      </dgm:prSet>
      <dgm:spPr/>
    </dgm:pt>
  </dgm:ptLst>
  <dgm:cxnLst>
    <dgm:cxn modelId="{CDF00C15-D380-42DF-94F3-E28B2C56AE73}" type="presOf" srcId="{636E1F09-3E4C-4FB3-A4F8-51E36F04D641}" destId="{67D60E81-381B-4D6C-AB02-15B71977D36E}" srcOrd="0" destOrd="2" presId="urn:microsoft.com/office/officeart/2005/8/layout/vList5"/>
    <dgm:cxn modelId="{8AE61F6A-3502-4BB5-BA51-48AD6E4057CF}" srcId="{C714DE67-3004-45A9-8E25-7A99893DB92C}" destId="{B62F3E5A-F46F-4587-8A97-3D5FF5D215E2}" srcOrd="0" destOrd="0" parTransId="{C8BFBA90-3107-4CC8-A401-A3B887108584}" sibTransId="{68C0D3EB-1DD3-4984-A985-278A049DBE8F}"/>
    <dgm:cxn modelId="{124FE26F-2C19-3A4E-93AF-7865751F9F2D}" type="presOf" srcId="{4E72C193-C63B-4BE9-B887-C4C1F7031236}" destId="{393F0556-6C52-4442-B80B-7C78CF1EF6F5}" srcOrd="0" destOrd="0" presId="urn:microsoft.com/office/officeart/2005/8/layout/vList5"/>
    <dgm:cxn modelId="{E9A48474-CCEA-4CA5-8361-F29B97D60672}" srcId="{B1D521B1-30BA-4CF9-9F4F-FE3FF036E4CC}" destId="{A7B9A721-EEB8-4FA6-B35A-BF803F6A259B}" srcOrd="0" destOrd="0" parTransId="{1339C558-F9BA-47B5-BEA3-ABB653D59D72}" sibTransId="{8E538DD3-D031-45B5-918C-DAD9D8AD8D6A}"/>
    <dgm:cxn modelId="{9A3F9A55-3108-42C4-9959-C902C34A538D}" type="presOf" srcId="{B62F3E5A-F46F-4587-8A97-3D5FF5D215E2}" destId="{67D60E81-381B-4D6C-AB02-15B71977D36E}" srcOrd="0" destOrd="0" presId="urn:microsoft.com/office/officeart/2005/8/layout/vList5"/>
    <dgm:cxn modelId="{06B1E456-BF19-4988-BA81-1FC4BC8B5DB1}" srcId="{C714DE67-3004-45A9-8E25-7A99893DB92C}" destId="{636E1F09-3E4C-4FB3-A4F8-51E36F04D641}" srcOrd="2" destOrd="0" parTransId="{92199802-0A1F-45EB-BB05-C80E1F120C4E}" sibTransId="{293E51E3-AAEE-448E-AD31-4EF7364E5F04}"/>
    <dgm:cxn modelId="{03314186-F2B0-F84E-979D-56D82001A773}" type="presOf" srcId="{D547FAD7-DE06-468F-B4B4-0D74C82F5181}" destId="{17B1E109-1B73-764E-9FEA-42D1E15C219D}" srcOrd="0" destOrd="1" presId="urn:microsoft.com/office/officeart/2005/8/layout/vList5"/>
    <dgm:cxn modelId="{28BB1E88-5F05-47E6-9C65-06BA5784E338}" type="presOf" srcId="{C714DE67-3004-45A9-8E25-7A99893DB92C}" destId="{E39EB80A-1B4B-40E3-BD45-89BB77017A0F}" srcOrd="0" destOrd="0" presId="urn:microsoft.com/office/officeart/2005/8/layout/vList5"/>
    <dgm:cxn modelId="{DEC15A93-7521-F64E-9BBB-2BD3B3249937}" type="presOf" srcId="{A7B9A721-EEB8-4FA6-B35A-BF803F6A259B}" destId="{17B1E109-1B73-764E-9FEA-42D1E15C219D}" srcOrd="0" destOrd="0" presId="urn:microsoft.com/office/officeart/2005/8/layout/vList5"/>
    <dgm:cxn modelId="{C7DAF9A4-4534-4185-8626-F62D3141F600}" type="presOf" srcId="{198E9D85-17CD-4431-853F-06824DE15F28}" destId="{67D60E81-381B-4D6C-AB02-15B71977D36E}" srcOrd="0" destOrd="1" presId="urn:microsoft.com/office/officeart/2005/8/layout/vList5"/>
    <dgm:cxn modelId="{D90F2AB9-1C11-4C69-BBAA-3C7C2D20C5C6}" srcId="{C714DE67-3004-45A9-8E25-7A99893DB92C}" destId="{198E9D85-17CD-4431-853F-06824DE15F28}" srcOrd="1" destOrd="0" parTransId="{9D40E2F0-360B-4B20-BEDA-2CA5EA3E943A}" sibTransId="{ECDAEE18-D484-4F8D-85A5-030A9FEA292C}"/>
    <dgm:cxn modelId="{72C72AD1-98F5-4246-85C9-6FF082C0CCCC}" srcId="{4E72C193-C63B-4BE9-B887-C4C1F7031236}" destId="{C714DE67-3004-45A9-8E25-7A99893DB92C}" srcOrd="1" destOrd="0" parTransId="{7D09D7E6-9491-4803-BF08-A0B4274371E4}" sibTransId="{A9B0A168-D408-4D5D-A920-FC61DC7F4988}"/>
    <dgm:cxn modelId="{2B7D5CD4-35D6-4248-8673-4BAD8D0ACDBE}" srcId="{4E72C193-C63B-4BE9-B887-C4C1F7031236}" destId="{B1D521B1-30BA-4CF9-9F4F-FE3FF036E4CC}" srcOrd="0" destOrd="0" parTransId="{BBD6DD8B-8060-4F41-A15D-87D75DB56BE7}" sibTransId="{32109DA8-509F-4B58-B4B7-1146D1FA9C41}"/>
    <dgm:cxn modelId="{A85F9BD4-8328-4FE9-95CF-F565FBA29C08}" srcId="{B1D521B1-30BA-4CF9-9F4F-FE3FF036E4CC}" destId="{D547FAD7-DE06-468F-B4B4-0D74C82F5181}" srcOrd="1" destOrd="0" parTransId="{71F5F781-F065-4D07-B321-9FA3D5EFD6F0}" sibTransId="{A45B9253-162E-4290-8E37-614BB25FD24B}"/>
    <dgm:cxn modelId="{E3C65CDD-2D6B-49B6-B3DA-FF2E0F0709A7}" srcId="{B1D521B1-30BA-4CF9-9F4F-FE3FF036E4CC}" destId="{4BCE6629-4C26-41AE-AB4B-61AFE80A3D9D}" srcOrd="2" destOrd="0" parTransId="{758E8273-6680-4167-B560-3022F445E8EF}" sibTransId="{9C0533FA-C2D3-40D2-B00D-2F22E3000C19}"/>
    <dgm:cxn modelId="{36D898DE-2A95-0048-83D3-A88B9B28505B}" type="presOf" srcId="{4BCE6629-4C26-41AE-AB4B-61AFE80A3D9D}" destId="{17B1E109-1B73-764E-9FEA-42D1E15C219D}" srcOrd="0" destOrd="2" presId="urn:microsoft.com/office/officeart/2005/8/layout/vList5"/>
    <dgm:cxn modelId="{4D959FE5-8F0E-6F40-9AB8-3D3D878876D0}" type="presOf" srcId="{B1D521B1-30BA-4CF9-9F4F-FE3FF036E4CC}" destId="{2430E9AD-F967-764B-8F7D-C3453C8D19D7}" srcOrd="0" destOrd="0" presId="urn:microsoft.com/office/officeart/2005/8/layout/vList5"/>
    <dgm:cxn modelId="{5B6961F2-FBBC-A948-B0D4-6C10367CBD77}" type="presParOf" srcId="{393F0556-6C52-4442-B80B-7C78CF1EF6F5}" destId="{ECA7817A-3110-CD43-95D6-A46BF09111E9}" srcOrd="0" destOrd="0" presId="urn:microsoft.com/office/officeart/2005/8/layout/vList5"/>
    <dgm:cxn modelId="{F70FCD66-D507-8E4B-830F-229D2DDD65BE}" type="presParOf" srcId="{ECA7817A-3110-CD43-95D6-A46BF09111E9}" destId="{2430E9AD-F967-764B-8F7D-C3453C8D19D7}" srcOrd="0" destOrd="0" presId="urn:microsoft.com/office/officeart/2005/8/layout/vList5"/>
    <dgm:cxn modelId="{E0550F4D-5157-4E44-A11A-2BEB7CB52866}" type="presParOf" srcId="{ECA7817A-3110-CD43-95D6-A46BF09111E9}" destId="{17B1E109-1B73-764E-9FEA-42D1E15C219D}" srcOrd="1" destOrd="0" presId="urn:microsoft.com/office/officeart/2005/8/layout/vList5"/>
    <dgm:cxn modelId="{94374F7F-7BC1-496B-AB78-12C71CD6CE44}" type="presParOf" srcId="{393F0556-6C52-4442-B80B-7C78CF1EF6F5}" destId="{09D7B2FC-29D2-4351-BF99-32D7FB96BA90}" srcOrd="1" destOrd="0" presId="urn:microsoft.com/office/officeart/2005/8/layout/vList5"/>
    <dgm:cxn modelId="{78DB42EA-D942-4F14-828E-11744F760D75}" type="presParOf" srcId="{393F0556-6C52-4442-B80B-7C78CF1EF6F5}" destId="{684F497C-D571-4770-8DDF-E9107690538D}" srcOrd="2" destOrd="0" presId="urn:microsoft.com/office/officeart/2005/8/layout/vList5"/>
    <dgm:cxn modelId="{EFFDCC1B-636A-44AF-B6FD-69F158796A5F}" type="presParOf" srcId="{684F497C-D571-4770-8DDF-E9107690538D}" destId="{E39EB80A-1B4B-40E3-BD45-89BB77017A0F}" srcOrd="0" destOrd="0" presId="urn:microsoft.com/office/officeart/2005/8/layout/vList5"/>
    <dgm:cxn modelId="{9D04839C-E983-4DF6-9D31-2E53E7CBA059}" type="presParOf" srcId="{684F497C-D571-4770-8DDF-E9107690538D}" destId="{67D60E81-381B-4D6C-AB02-15B71977D36E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2F1F7AC-2263-9145-A49B-7B77E00D18B6}" type="doc">
      <dgm:prSet loTypeId="urn:microsoft.com/office/officeart/2005/8/layout/process5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033A3C1-E510-9F4C-971F-837DA3222E33}">
      <dgm:prSet phldrT="[Text]"/>
      <dgm:spPr/>
      <dgm:t>
        <a:bodyPr/>
        <a:lstStyle/>
        <a:p>
          <a:r>
            <a:rPr lang="en-US" dirty="0"/>
            <a:t>Image Sequence</a:t>
          </a:r>
        </a:p>
      </dgm:t>
    </dgm:pt>
    <dgm:pt modelId="{0B81565E-3723-6D47-B5E6-2585E6B6726A}" type="parTrans" cxnId="{79DF0BFD-573F-7246-95FE-B046CC044CAC}">
      <dgm:prSet/>
      <dgm:spPr/>
      <dgm:t>
        <a:bodyPr/>
        <a:lstStyle/>
        <a:p>
          <a:endParaRPr lang="en-US"/>
        </a:p>
      </dgm:t>
    </dgm:pt>
    <dgm:pt modelId="{3F697CE2-3427-1643-B042-FEDE5A239E20}" type="sibTrans" cxnId="{79DF0BFD-573F-7246-95FE-B046CC044CAC}">
      <dgm:prSet/>
      <dgm:spPr/>
      <dgm:t>
        <a:bodyPr/>
        <a:lstStyle/>
        <a:p>
          <a:endParaRPr lang="en-US"/>
        </a:p>
      </dgm:t>
    </dgm:pt>
    <dgm:pt modelId="{625F9281-88DC-B148-917C-2229648F0AD3}">
      <dgm:prSet phldrT="[Text]"/>
      <dgm:spPr/>
      <dgm:t>
        <a:bodyPr/>
        <a:lstStyle/>
        <a:p>
          <a:r>
            <a:rPr lang="en-US" dirty="0"/>
            <a:t>Feature Detection</a:t>
          </a:r>
        </a:p>
      </dgm:t>
    </dgm:pt>
    <dgm:pt modelId="{CB2B12B8-9DF1-F749-A1F3-056CBC46244C}" type="parTrans" cxnId="{2FB681A1-E9F0-5C4D-BFE0-612EC797256B}">
      <dgm:prSet/>
      <dgm:spPr/>
      <dgm:t>
        <a:bodyPr/>
        <a:lstStyle/>
        <a:p>
          <a:endParaRPr lang="en-US"/>
        </a:p>
      </dgm:t>
    </dgm:pt>
    <dgm:pt modelId="{04CA2FCB-3049-D147-B861-D48748015F60}" type="sibTrans" cxnId="{2FB681A1-E9F0-5C4D-BFE0-612EC797256B}">
      <dgm:prSet/>
      <dgm:spPr/>
      <dgm:t>
        <a:bodyPr/>
        <a:lstStyle/>
        <a:p>
          <a:endParaRPr lang="en-US"/>
        </a:p>
      </dgm:t>
    </dgm:pt>
    <dgm:pt modelId="{3C4B432E-7E6E-B045-9536-132BF6E67382}">
      <dgm:prSet phldrT="[Text]"/>
      <dgm:spPr/>
      <dgm:t>
        <a:bodyPr/>
        <a:lstStyle/>
        <a:p>
          <a:r>
            <a:rPr lang="en-US" dirty="0"/>
            <a:t>Feature Matching</a:t>
          </a:r>
        </a:p>
      </dgm:t>
    </dgm:pt>
    <dgm:pt modelId="{08A9A23F-284A-CD4A-9132-DD83F8404596}" type="parTrans" cxnId="{062ED5BA-5E8F-C64C-A503-FEA6F316867C}">
      <dgm:prSet/>
      <dgm:spPr/>
      <dgm:t>
        <a:bodyPr/>
        <a:lstStyle/>
        <a:p>
          <a:endParaRPr lang="en-US"/>
        </a:p>
      </dgm:t>
    </dgm:pt>
    <dgm:pt modelId="{988AC6F5-2F79-0E45-80D7-201816F76C48}" type="sibTrans" cxnId="{062ED5BA-5E8F-C64C-A503-FEA6F316867C}">
      <dgm:prSet/>
      <dgm:spPr/>
      <dgm:t>
        <a:bodyPr/>
        <a:lstStyle/>
        <a:p>
          <a:endParaRPr lang="en-US"/>
        </a:p>
      </dgm:t>
    </dgm:pt>
    <dgm:pt modelId="{D004812D-5C7B-EB4C-9385-CB55525E6893}">
      <dgm:prSet phldrT="[Text]"/>
      <dgm:spPr/>
      <dgm:t>
        <a:bodyPr/>
        <a:lstStyle/>
        <a:p>
          <a:r>
            <a:rPr lang="en-US" dirty="0"/>
            <a:t>3D point cloud generation</a:t>
          </a:r>
        </a:p>
      </dgm:t>
    </dgm:pt>
    <dgm:pt modelId="{8C5F32AD-19A9-8544-90B0-451D67FE429F}" type="parTrans" cxnId="{646702AD-7EA5-0140-9EB7-05D007E78CB7}">
      <dgm:prSet/>
      <dgm:spPr/>
      <dgm:t>
        <a:bodyPr/>
        <a:lstStyle/>
        <a:p>
          <a:endParaRPr lang="en-US"/>
        </a:p>
      </dgm:t>
    </dgm:pt>
    <dgm:pt modelId="{982A9943-8BEC-AD40-988D-4A831B234F38}" type="sibTrans" cxnId="{646702AD-7EA5-0140-9EB7-05D007E78CB7}">
      <dgm:prSet/>
      <dgm:spPr/>
      <dgm:t>
        <a:bodyPr/>
        <a:lstStyle/>
        <a:p>
          <a:endParaRPr lang="en-US"/>
        </a:p>
      </dgm:t>
    </dgm:pt>
    <dgm:pt modelId="{95A14EAF-479E-5343-AF18-02382C5CA83B}">
      <dgm:prSet phldrT="[Text]"/>
      <dgm:spPr/>
      <dgm:t>
        <a:bodyPr/>
        <a:lstStyle/>
        <a:p>
          <a:r>
            <a:rPr lang="en-US" dirty="0"/>
            <a:t>Inlier Detection</a:t>
          </a:r>
        </a:p>
      </dgm:t>
    </dgm:pt>
    <dgm:pt modelId="{A8F093F1-C7E2-674B-B76C-9DD1E40140BC}" type="parTrans" cxnId="{817A51A1-B12A-2240-8264-06AEE30AECF1}">
      <dgm:prSet/>
      <dgm:spPr/>
      <dgm:t>
        <a:bodyPr/>
        <a:lstStyle/>
        <a:p>
          <a:endParaRPr lang="en-US"/>
        </a:p>
      </dgm:t>
    </dgm:pt>
    <dgm:pt modelId="{A05F6120-5C0A-344F-98DE-F664285A1641}" type="sibTrans" cxnId="{817A51A1-B12A-2240-8264-06AEE30AECF1}">
      <dgm:prSet/>
      <dgm:spPr/>
      <dgm:t>
        <a:bodyPr/>
        <a:lstStyle/>
        <a:p>
          <a:endParaRPr lang="en-US"/>
        </a:p>
      </dgm:t>
    </dgm:pt>
    <dgm:pt modelId="{48D1072D-A7A9-F94E-B57F-F4A1FA6F4409}">
      <dgm:prSet phldrT="[Text]"/>
      <dgm:spPr/>
      <dgm:t>
        <a:bodyPr/>
        <a:lstStyle/>
        <a:p>
          <a:r>
            <a:rPr lang="en-US" dirty="0"/>
            <a:t>Motion</a:t>
          </a:r>
          <a:r>
            <a:rPr lang="en-US" baseline="0" dirty="0"/>
            <a:t> Estimation</a:t>
          </a:r>
          <a:endParaRPr lang="en-US" dirty="0"/>
        </a:p>
      </dgm:t>
    </dgm:pt>
    <dgm:pt modelId="{E41131F2-57F5-7A4A-8A61-253EF4AB2C60}" type="parTrans" cxnId="{D98AC2E2-C3ED-1D42-BC0C-2BB6F705F8E7}">
      <dgm:prSet/>
      <dgm:spPr/>
      <dgm:t>
        <a:bodyPr/>
        <a:lstStyle/>
        <a:p>
          <a:endParaRPr lang="en-US"/>
        </a:p>
      </dgm:t>
    </dgm:pt>
    <dgm:pt modelId="{BA34333C-C3DD-D94F-BF49-C121CA7DC695}" type="sibTrans" cxnId="{D98AC2E2-C3ED-1D42-BC0C-2BB6F705F8E7}">
      <dgm:prSet/>
      <dgm:spPr/>
      <dgm:t>
        <a:bodyPr/>
        <a:lstStyle/>
        <a:p>
          <a:endParaRPr lang="en-US"/>
        </a:p>
      </dgm:t>
    </dgm:pt>
    <dgm:pt modelId="{B04E5379-7163-2249-B6B5-4F450C04D313}" type="pres">
      <dgm:prSet presAssocID="{62F1F7AC-2263-9145-A49B-7B77E00D18B6}" presName="diagram" presStyleCnt="0">
        <dgm:presLayoutVars>
          <dgm:dir/>
          <dgm:resizeHandles val="exact"/>
        </dgm:presLayoutVars>
      </dgm:prSet>
      <dgm:spPr/>
    </dgm:pt>
    <dgm:pt modelId="{CD06A27D-38DE-BA4F-B74B-CC7D05EF040F}" type="pres">
      <dgm:prSet presAssocID="{E033A3C1-E510-9F4C-971F-837DA3222E33}" presName="node" presStyleLbl="node1" presStyleIdx="0" presStyleCnt="6">
        <dgm:presLayoutVars>
          <dgm:bulletEnabled val="1"/>
        </dgm:presLayoutVars>
      </dgm:prSet>
      <dgm:spPr/>
    </dgm:pt>
    <dgm:pt modelId="{CAED567C-33B6-4244-A989-23F06A6F6325}" type="pres">
      <dgm:prSet presAssocID="{3F697CE2-3427-1643-B042-FEDE5A239E20}" presName="sibTrans" presStyleLbl="sibTrans2D1" presStyleIdx="0" presStyleCnt="5"/>
      <dgm:spPr/>
    </dgm:pt>
    <dgm:pt modelId="{68066AC4-0319-F140-B9FF-94437222FF1E}" type="pres">
      <dgm:prSet presAssocID="{3F697CE2-3427-1643-B042-FEDE5A239E20}" presName="connectorText" presStyleLbl="sibTrans2D1" presStyleIdx="0" presStyleCnt="5"/>
      <dgm:spPr/>
    </dgm:pt>
    <dgm:pt modelId="{2B1DC247-724A-D94E-9207-AF7BFA916956}" type="pres">
      <dgm:prSet presAssocID="{625F9281-88DC-B148-917C-2229648F0AD3}" presName="node" presStyleLbl="node1" presStyleIdx="1" presStyleCnt="6">
        <dgm:presLayoutVars>
          <dgm:bulletEnabled val="1"/>
        </dgm:presLayoutVars>
      </dgm:prSet>
      <dgm:spPr/>
    </dgm:pt>
    <dgm:pt modelId="{2D70D7AF-EFA1-254D-9F31-715A0E19493A}" type="pres">
      <dgm:prSet presAssocID="{04CA2FCB-3049-D147-B861-D48748015F60}" presName="sibTrans" presStyleLbl="sibTrans2D1" presStyleIdx="1" presStyleCnt="5"/>
      <dgm:spPr/>
    </dgm:pt>
    <dgm:pt modelId="{D880E989-C61A-FD41-A97A-11D51CEB30A3}" type="pres">
      <dgm:prSet presAssocID="{04CA2FCB-3049-D147-B861-D48748015F60}" presName="connectorText" presStyleLbl="sibTrans2D1" presStyleIdx="1" presStyleCnt="5"/>
      <dgm:spPr/>
    </dgm:pt>
    <dgm:pt modelId="{8A561804-DC1F-C549-81D5-660CEF7ED997}" type="pres">
      <dgm:prSet presAssocID="{3C4B432E-7E6E-B045-9536-132BF6E67382}" presName="node" presStyleLbl="node1" presStyleIdx="2" presStyleCnt="6">
        <dgm:presLayoutVars>
          <dgm:bulletEnabled val="1"/>
        </dgm:presLayoutVars>
      </dgm:prSet>
      <dgm:spPr/>
    </dgm:pt>
    <dgm:pt modelId="{5820FAA2-7B55-B04D-B9F3-7C108168DEAD}" type="pres">
      <dgm:prSet presAssocID="{988AC6F5-2F79-0E45-80D7-201816F76C48}" presName="sibTrans" presStyleLbl="sibTrans2D1" presStyleIdx="2" presStyleCnt="5"/>
      <dgm:spPr/>
    </dgm:pt>
    <dgm:pt modelId="{0C761267-A705-C746-82B9-02B8CC2F6D2B}" type="pres">
      <dgm:prSet presAssocID="{988AC6F5-2F79-0E45-80D7-201816F76C48}" presName="connectorText" presStyleLbl="sibTrans2D1" presStyleIdx="2" presStyleCnt="5"/>
      <dgm:spPr/>
    </dgm:pt>
    <dgm:pt modelId="{89FE03B8-F034-954B-B64B-865AF9F82465}" type="pres">
      <dgm:prSet presAssocID="{D004812D-5C7B-EB4C-9385-CB55525E6893}" presName="node" presStyleLbl="node1" presStyleIdx="3" presStyleCnt="6">
        <dgm:presLayoutVars>
          <dgm:bulletEnabled val="1"/>
        </dgm:presLayoutVars>
      </dgm:prSet>
      <dgm:spPr/>
    </dgm:pt>
    <dgm:pt modelId="{245A6387-52F4-2246-93C8-1C5F3DEC233D}" type="pres">
      <dgm:prSet presAssocID="{982A9943-8BEC-AD40-988D-4A831B234F38}" presName="sibTrans" presStyleLbl="sibTrans2D1" presStyleIdx="3" presStyleCnt="5"/>
      <dgm:spPr/>
    </dgm:pt>
    <dgm:pt modelId="{0559C1B6-7512-E94D-ABDC-A7C1707D943A}" type="pres">
      <dgm:prSet presAssocID="{982A9943-8BEC-AD40-988D-4A831B234F38}" presName="connectorText" presStyleLbl="sibTrans2D1" presStyleIdx="3" presStyleCnt="5"/>
      <dgm:spPr/>
    </dgm:pt>
    <dgm:pt modelId="{C3983BAC-FFA8-1543-86C6-0DB31A87E1BC}" type="pres">
      <dgm:prSet presAssocID="{95A14EAF-479E-5343-AF18-02382C5CA83B}" presName="node" presStyleLbl="node1" presStyleIdx="4" presStyleCnt="6">
        <dgm:presLayoutVars>
          <dgm:bulletEnabled val="1"/>
        </dgm:presLayoutVars>
      </dgm:prSet>
      <dgm:spPr/>
    </dgm:pt>
    <dgm:pt modelId="{15229A3B-DB87-FC48-9C94-F4915C723DBD}" type="pres">
      <dgm:prSet presAssocID="{A05F6120-5C0A-344F-98DE-F664285A1641}" presName="sibTrans" presStyleLbl="sibTrans2D1" presStyleIdx="4" presStyleCnt="5"/>
      <dgm:spPr/>
    </dgm:pt>
    <dgm:pt modelId="{B652498E-8714-E04C-89A6-AA467ABBE838}" type="pres">
      <dgm:prSet presAssocID="{A05F6120-5C0A-344F-98DE-F664285A1641}" presName="connectorText" presStyleLbl="sibTrans2D1" presStyleIdx="4" presStyleCnt="5"/>
      <dgm:spPr/>
    </dgm:pt>
    <dgm:pt modelId="{FE82C429-7D15-E743-AD8D-1D646255E806}" type="pres">
      <dgm:prSet presAssocID="{48D1072D-A7A9-F94E-B57F-F4A1FA6F4409}" presName="node" presStyleLbl="node1" presStyleIdx="5" presStyleCnt="6">
        <dgm:presLayoutVars>
          <dgm:bulletEnabled val="1"/>
        </dgm:presLayoutVars>
      </dgm:prSet>
      <dgm:spPr/>
    </dgm:pt>
  </dgm:ptLst>
  <dgm:cxnLst>
    <dgm:cxn modelId="{D581EF02-B5F9-DB49-8265-F91F8099446E}" type="presOf" srcId="{3C4B432E-7E6E-B045-9536-132BF6E67382}" destId="{8A561804-DC1F-C549-81D5-660CEF7ED997}" srcOrd="0" destOrd="0" presId="urn:microsoft.com/office/officeart/2005/8/layout/process5"/>
    <dgm:cxn modelId="{EA010006-5E29-E844-8522-9CC5449A1395}" type="presOf" srcId="{A05F6120-5C0A-344F-98DE-F664285A1641}" destId="{15229A3B-DB87-FC48-9C94-F4915C723DBD}" srcOrd="0" destOrd="0" presId="urn:microsoft.com/office/officeart/2005/8/layout/process5"/>
    <dgm:cxn modelId="{6134E30E-3B0D-8643-A3FA-6DE0C897A925}" type="presOf" srcId="{982A9943-8BEC-AD40-988D-4A831B234F38}" destId="{245A6387-52F4-2246-93C8-1C5F3DEC233D}" srcOrd="0" destOrd="0" presId="urn:microsoft.com/office/officeart/2005/8/layout/process5"/>
    <dgm:cxn modelId="{B53A0E16-477C-0543-A530-41C324F2A375}" type="presOf" srcId="{988AC6F5-2F79-0E45-80D7-201816F76C48}" destId="{5820FAA2-7B55-B04D-B9F3-7C108168DEAD}" srcOrd="0" destOrd="0" presId="urn:microsoft.com/office/officeart/2005/8/layout/process5"/>
    <dgm:cxn modelId="{3E146538-1745-1E4E-AF57-51518D73B41A}" type="presOf" srcId="{95A14EAF-479E-5343-AF18-02382C5CA83B}" destId="{C3983BAC-FFA8-1543-86C6-0DB31A87E1BC}" srcOrd="0" destOrd="0" presId="urn:microsoft.com/office/officeart/2005/8/layout/process5"/>
    <dgm:cxn modelId="{C1C51D4C-049E-DC47-B30A-3F7BF00B9783}" type="presOf" srcId="{04CA2FCB-3049-D147-B861-D48748015F60}" destId="{D880E989-C61A-FD41-A97A-11D51CEB30A3}" srcOrd="1" destOrd="0" presId="urn:microsoft.com/office/officeart/2005/8/layout/process5"/>
    <dgm:cxn modelId="{9DACB655-3CDC-A142-9B5D-1E6BFA85CAFD}" type="presOf" srcId="{48D1072D-A7A9-F94E-B57F-F4A1FA6F4409}" destId="{FE82C429-7D15-E743-AD8D-1D646255E806}" srcOrd="0" destOrd="0" presId="urn:microsoft.com/office/officeart/2005/8/layout/process5"/>
    <dgm:cxn modelId="{0CB17687-35CB-D84A-854D-48643D5C21FB}" type="presOf" srcId="{625F9281-88DC-B148-917C-2229648F0AD3}" destId="{2B1DC247-724A-D94E-9207-AF7BFA916956}" srcOrd="0" destOrd="0" presId="urn:microsoft.com/office/officeart/2005/8/layout/process5"/>
    <dgm:cxn modelId="{EACB8D89-7382-024A-8A8B-4CCF29350825}" type="presOf" srcId="{62F1F7AC-2263-9145-A49B-7B77E00D18B6}" destId="{B04E5379-7163-2249-B6B5-4F450C04D313}" srcOrd="0" destOrd="0" presId="urn:microsoft.com/office/officeart/2005/8/layout/process5"/>
    <dgm:cxn modelId="{89DF8298-4421-A34C-B6B4-6DD768F15384}" type="presOf" srcId="{A05F6120-5C0A-344F-98DE-F664285A1641}" destId="{B652498E-8714-E04C-89A6-AA467ABBE838}" srcOrd="1" destOrd="0" presId="urn:microsoft.com/office/officeart/2005/8/layout/process5"/>
    <dgm:cxn modelId="{9AE1B19F-C204-7E42-BCA3-FF67A8824815}" type="presOf" srcId="{988AC6F5-2F79-0E45-80D7-201816F76C48}" destId="{0C761267-A705-C746-82B9-02B8CC2F6D2B}" srcOrd="1" destOrd="0" presId="urn:microsoft.com/office/officeart/2005/8/layout/process5"/>
    <dgm:cxn modelId="{817A51A1-B12A-2240-8264-06AEE30AECF1}" srcId="{62F1F7AC-2263-9145-A49B-7B77E00D18B6}" destId="{95A14EAF-479E-5343-AF18-02382C5CA83B}" srcOrd="4" destOrd="0" parTransId="{A8F093F1-C7E2-674B-B76C-9DD1E40140BC}" sibTransId="{A05F6120-5C0A-344F-98DE-F664285A1641}"/>
    <dgm:cxn modelId="{2FB681A1-E9F0-5C4D-BFE0-612EC797256B}" srcId="{62F1F7AC-2263-9145-A49B-7B77E00D18B6}" destId="{625F9281-88DC-B148-917C-2229648F0AD3}" srcOrd="1" destOrd="0" parTransId="{CB2B12B8-9DF1-F749-A1F3-056CBC46244C}" sibTransId="{04CA2FCB-3049-D147-B861-D48748015F60}"/>
    <dgm:cxn modelId="{89BF3AA9-930D-7C44-8312-03AE9426812C}" type="presOf" srcId="{3F697CE2-3427-1643-B042-FEDE5A239E20}" destId="{CAED567C-33B6-4244-A989-23F06A6F6325}" srcOrd="0" destOrd="0" presId="urn:microsoft.com/office/officeart/2005/8/layout/process5"/>
    <dgm:cxn modelId="{206F27AC-BFF4-BA46-A902-BA5A3124CEF2}" type="presOf" srcId="{E033A3C1-E510-9F4C-971F-837DA3222E33}" destId="{CD06A27D-38DE-BA4F-B74B-CC7D05EF040F}" srcOrd="0" destOrd="0" presId="urn:microsoft.com/office/officeart/2005/8/layout/process5"/>
    <dgm:cxn modelId="{646702AD-7EA5-0140-9EB7-05D007E78CB7}" srcId="{62F1F7AC-2263-9145-A49B-7B77E00D18B6}" destId="{D004812D-5C7B-EB4C-9385-CB55525E6893}" srcOrd="3" destOrd="0" parTransId="{8C5F32AD-19A9-8544-90B0-451D67FE429F}" sibTransId="{982A9943-8BEC-AD40-988D-4A831B234F38}"/>
    <dgm:cxn modelId="{062ED5BA-5E8F-C64C-A503-FEA6F316867C}" srcId="{62F1F7AC-2263-9145-A49B-7B77E00D18B6}" destId="{3C4B432E-7E6E-B045-9536-132BF6E67382}" srcOrd="2" destOrd="0" parTransId="{08A9A23F-284A-CD4A-9132-DD83F8404596}" sibTransId="{988AC6F5-2F79-0E45-80D7-201816F76C48}"/>
    <dgm:cxn modelId="{F91908BC-990D-F44E-843C-E7488DB32414}" type="presOf" srcId="{982A9943-8BEC-AD40-988D-4A831B234F38}" destId="{0559C1B6-7512-E94D-ABDC-A7C1707D943A}" srcOrd="1" destOrd="0" presId="urn:microsoft.com/office/officeart/2005/8/layout/process5"/>
    <dgm:cxn modelId="{A923C0DF-1CD2-6D44-B48E-6055506F5BB3}" type="presOf" srcId="{D004812D-5C7B-EB4C-9385-CB55525E6893}" destId="{89FE03B8-F034-954B-B64B-865AF9F82465}" srcOrd="0" destOrd="0" presId="urn:microsoft.com/office/officeart/2005/8/layout/process5"/>
    <dgm:cxn modelId="{D98AC2E2-C3ED-1D42-BC0C-2BB6F705F8E7}" srcId="{62F1F7AC-2263-9145-A49B-7B77E00D18B6}" destId="{48D1072D-A7A9-F94E-B57F-F4A1FA6F4409}" srcOrd="5" destOrd="0" parTransId="{E41131F2-57F5-7A4A-8A61-253EF4AB2C60}" sibTransId="{BA34333C-C3DD-D94F-BF49-C121CA7DC695}"/>
    <dgm:cxn modelId="{1B38D5F8-054C-6C49-9BBA-83605E264CB8}" type="presOf" srcId="{3F697CE2-3427-1643-B042-FEDE5A239E20}" destId="{68066AC4-0319-F140-B9FF-94437222FF1E}" srcOrd="1" destOrd="0" presId="urn:microsoft.com/office/officeart/2005/8/layout/process5"/>
    <dgm:cxn modelId="{81D2B3F9-1546-CE4B-BDAA-5836DEF3A98E}" type="presOf" srcId="{04CA2FCB-3049-D147-B861-D48748015F60}" destId="{2D70D7AF-EFA1-254D-9F31-715A0E19493A}" srcOrd="0" destOrd="0" presId="urn:microsoft.com/office/officeart/2005/8/layout/process5"/>
    <dgm:cxn modelId="{79DF0BFD-573F-7246-95FE-B046CC044CAC}" srcId="{62F1F7AC-2263-9145-A49B-7B77E00D18B6}" destId="{E033A3C1-E510-9F4C-971F-837DA3222E33}" srcOrd="0" destOrd="0" parTransId="{0B81565E-3723-6D47-B5E6-2585E6B6726A}" sibTransId="{3F697CE2-3427-1643-B042-FEDE5A239E20}"/>
    <dgm:cxn modelId="{36DC1772-5A52-5D4E-ABF5-90F6509D1825}" type="presParOf" srcId="{B04E5379-7163-2249-B6B5-4F450C04D313}" destId="{CD06A27D-38DE-BA4F-B74B-CC7D05EF040F}" srcOrd="0" destOrd="0" presId="urn:microsoft.com/office/officeart/2005/8/layout/process5"/>
    <dgm:cxn modelId="{330D0F9D-C891-0D4A-B2E8-7CB212D37F60}" type="presParOf" srcId="{B04E5379-7163-2249-B6B5-4F450C04D313}" destId="{CAED567C-33B6-4244-A989-23F06A6F6325}" srcOrd="1" destOrd="0" presId="urn:microsoft.com/office/officeart/2005/8/layout/process5"/>
    <dgm:cxn modelId="{3C447905-FAB9-2C47-B289-D004BB7F1741}" type="presParOf" srcId="{CAED567C-33B6-4244-A989-23F06A6F6325}" destId="{68066AC4-0319-F140-B9FF-94437222FF1E}" srcOrd="0" destOrd="0" presId="urn:microsoft.com/office/officeart/2005/8/layout/process5"/>
    <dgm:cxn modelId="{7C7335C0-5885-1A4C-B6CD-B1D9B367323C}" type="presParOf" srcId="{B04E5379-7163-2249-B6B5-4F450C04D313}" destId="{2B1DC247-724A-D94E-9207-AF7BFA916956}" srcOrd="2" destOrd="0" presId="urn:microsoft.com/office/officeart/2005/8/layout/process5"/>
    <dgm:cxn modelId="{671D3833-80A1-D641-997B-5336D61184DD}" type="presParOf" srcId="{B04E5379-7163-2249-B6B5-4F450C04D313}" destId="{2D70D7AF-EFA1-254D-9F31-715A0E19493A}" srcOrd="3" destOrd="0" presId="urn:microsoft.com/office/officeart/2005/8/layout/process5"/>
    <dgm:cxn modelId="{B3F729EC-6932-D64F-9C78-A0CED3D6E707}" type="presParOf" srcId="{2D70D7AF-EFA1-254D-9F31-715A0E19493A}" destId="{D880E989-C61A-FD41-A97A-11D51CEB30A3}" srcOrd="0" destOrd="0" presId="urn:microsoft.com/office/officeart/2005/8/layout/process5"/>
    <dgm:cxn modelId="{10493D9F-FC4A-194F-A638-6E3201451BD4}" type="presParOf" srcId="{B04E5379-7163-2249-B6B5-4F450C04D313}" destId="{8A561804-DC1F-C549-81D5-660CEF7ED997}" srcOrd="4" destOrd="0" presId="urn:microsoft.com/office/officeart/2005/8/layout/process5"/>
    <dgm:cxn modelId="{C74167BD-7571-7340-A8EC-F2F38995D081}" type="presParOf" srcId="{B04E5379-7163-2249-B6B5-4F450C04D313}" destId="{5820FAA2-7B55-B04D-B9F3-7C108168DEAD}" srcOrd="5" destOrd="0" presId="urn:microsoft.com/office/officeart/2005/8/layout/process5"/>
    <dgm:cxn modelId="{7AE02DB9-35C4-7545-AE0D-FC4D0ED9875E}" type="presParOf" srcId="{5820FAA2-7B55-B04D-B9F3-7C108168DEAD}" destId="{0C761267-A705-C746-82B9-02B8CC2F6D2B}" srcOrd="0" destOrd="0" presId="urn:microsoft.com/office/officeart/2005/8/layout/process5"/>
    <dgm:cxn modelId="{86CBD3E5-8BD5-FC4E-8ED1-FB1828052E4E}" type="presParOf" srcId="{B04E5379-7163-2249-B6B5-4F450C04D313}" destId="{89FE03B8-F034-954B-B64B-865AF9F82465}" srcOrd="6" destOrd="0" presId="urn:microsoft.com/office/officeart/2005/8/layout/process5"/>
    <dgm:cxn modelId="{572921B0-FD9A-384E-ABD7-FA9431C4E62F}" type="presParOf" srcId="{B04E5379-7163-2249-B6B5-4F450C04D313}" destId="{245A6387-52F4-2246-93C8-1C5F3DEC233D}" srcOrd="7" destOrd="0" presId="urn:microsoft.com/office/officeart/2005/8/layout/process5"/>
    <dgm:cxn modelId="{846527BD-EFBA-434D-BE32-2F3AF4198754}" type="presParOf" srcId="{245A6387-52F4-2246-93C8-1C5F3DEC233D}" destId="{0559C1B6-7512-E94D-ABDC-A7C1707D943A}" srcOrd="0" destOrd="0" presId="urn:microsoft.com/office/officeart/2005/8/layout/process5"/>
    <dgm:cxn modelId="{3B5F92AC-1BD6-0B47-A8C9-59EF8962FCDD}" type="presParOf" srcId="{B04E5379-7163-2249-B6B5-4F450C04D313}" destId="{C3983BAC-FFA8-1543-86C6-0DB31A87E1BC}" srcOrd="8" destOrd="0" presId="urn:microsoft.com/office/officeart/2005/8/layout/process5"/>
    <dgm:cxn modelId="{2836AF5E-1531-874C-BF67-0AFB3FCDC92F}" type="presParOf" srcId="{B04E5379-7163-2249-B6B5-4F450C04D313}" destId="{15229A3B-DB87-FC48-9C94-F4915C723DBD}" srcOrd="9" destOrd="0" presId="urn:microsoft.com/office/officeart/2005/8/layout/process5"/>
    <dgm:cxn modelId="{5C6B0A32-E36A-2E41-95A1-E59788AFE591}" type="presParOf" srcId="{15229A3B-DB87-FC48-9C94-F4915C723DBD}" destId="{B652498E-8714-E04C-89A6-AA467ABBE838}" srcOrd="0" destOrd="0" presId="urn:microsoft.com/office/officeart/2005/8/layout/process5"/>
    <dgm:cxn modelId="{29430D0E-EB13-3C4B-869D-30BF2E244915}" type="presParOf" srcId="{B04E5379-7163-2249-B6B5-4F450C04D313}" destId="{FE82C429-7D15-E743-AD8D-1D646255E806}" srcOrd="10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B1E109-1B73-764E-9FEA-42D1E15C219D}">
      <dsp:nvSpPr>
        <dsp:cNvPr id="0" name=""/>
        <dsp:cNvSpPr/>
      </dsp:nvSpPr>
      <dsp:spPr>
        <a:xfrm rot="5400000">
          <a:off x="3520024" y="-797193"/>
          <a:ext cx="2204789" cy="4350512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/>
            <a:t>Solves the scale problem 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/>
            <a:t>Feature depth between images 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/>
            <a:t>Degenerates to the monocular case if only distant features are used</a:t>
          </a:r>
        </a:p>
      </dsp:txBody>
      <dsp:txXfrm rot="-5400000">
        <a:off x="2447163" y="383297"/>
        <a:ext cx="4242883" cy="1989531"/>
      </dsp:txXfrm>
    </dsp:sp>
    <dsp:sp modelId="{2430E9AD-F967-764B-8F7D-C3453C8D19D7}">
      <dsp:nvSpPr>
        <dsp:cNvPr id="0" name=""/>
        <dsp:cNvSpPr/>
      </dsp:nvSpPr>
      <dsp:spPr>
        <a:xfrm>
          <a:off x="0" y="68"/>
          <a:ext cx="2447163" cy="2755987"/>
        </a:xfrm>
        <a:prstGeom prst="roundRect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Stereo Visual Odometry</a:t>
          </a:r>
        </a:p>
      </dsp:txBody>
      <dsp:txXfrm>
        <a:off x="119461" y="119529"/>
        <a:ext cx="2208241" cy="2517065"/>
      </dsp:txXfrm>
    </dsp:sp>
    <dsp:sp modelId="{67D60E81-381B-4D6C-AB02-15B71977D36E}">
      <dsp:nvSpPr>
        <dsp:cNvPr id="0" name=""/>
        <dsp:cNvSpPr/>
      </dsp:nvSpPr>
      <dsp:spPr>
        <a:xfrm rot="5400000">
          <a:off x="3520024" y="2096593"/>
          <a:ext cx="2204789" cy="4350512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/>
            <a:t>A single camera = angle sensor 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/>
            <a:t>Motion scale is unobservable (it must be synthesized) 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/>
            <a:t>Best used in hybrid methods </a:t>
          </a:r>
        </a:p>
      </dsp:txBody>
      <dsp:txXfrm rot="-5400000">
        <a:off x="2447163" y="3277084"/>
        <a:ext cx="4242883" cy="1989531"/>
      </dsp:txXfrm>
    </dsp:sp>
    <dsp:sp modelId="{E39EB80A-1B4B-40E3-BD45-89BB77017A0F}">
      <dsp:nvSpPr>
        <dsp:cNvPr id="0" name=""/>
        <dsp:cNvSpPr/>
      </dsp:nvSpPr>
      <dsp:spPr>
        <a:xfrm>
          <a:off x="0" y="2893855"/>
          <a:ext cx="2447163" cy="2755987"/>
        </a:xfrm>
        <a:prstGeom prst="roundRect">
          <a:avLst/>
        </a:prstGeom>
        <a:solidFill>
          <a:schemeClr val="accent1">
            <a:shade val="80000"/>
            <a:hueOff val="-666357"/>
            <a:satOff val="-16201"/>
            <a:lumOff val="32292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Monocular Visual Odometry </a:t>
          </a:r>
        </a:p>
      </dsp:txBody>
      <dsp:txXfrm>
        <a:off x="119461" y="3013316"/>
        <a:ext cx="2208241" cy="251706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D06A27D-38DE-BA4F-B74B-CC7D05EF040F}">
      <dsp:nvSpPr>
        <dsp:cNvPr id="0" name=""/>
        <dsp:cNvSpPr/>
      </dsp:nvSpPr>
      <dsp:spPr>
        <a:xfrm>
          <a:off x="1140985" y="167"/>
          <a:ext cx="1843078" cy="110584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Image Sequence</a:t>
          </a:r>
        </a:p>
      </dsp:txBody>
      <dsp:txXfrm>
        <a:off x="1173374" y="32556"/>
        <a:ext cx="1778300" cy="1041068"/>
      </dsp:txXfrm>
    </dsp:sp>
    <dsp:sp modelId="{CAED567C-33B6-4244-A989-23F06A6F6325}">
      <dsp:nvSpPr>
        <dsp:cNvPr id="0" name=""/>
        <dsp:cNvSpPr/>
      </dsp:nvSpPr>
      <dsp:spPr>
        <a:xfrm>
          <a:off x="3146254" y="324549"/>
          <a:ext cx="390732" cy="45708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3146254" y="415966"/>
        <a:ext cx="273512" cy="274249"/>
      </dsp:txXfrm>
    </dsp:sp>
    <dsp:sp modelId="{2B1DC247-724A-D94E-9207-AF7BFA916956}">
      <dsp:nvSpPr>
        <dsp:cNvPr id="0" name=""/>
        <dsp:cNvSpPr/>
      </dsp:nvSpPr>
      <dsp:spPr>
        <a:xfrm>
          <a:off x="3721294" y="167"/>
          <a:ext cx="1843078" cy="110584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Feature Detection</a:t>
          </a:r>
        </a:p>
      </dsp:txBody>
      <dsp:txXfrm>
        <a:off x="3753683" y="32556"/>
        <a:ext cx="1778300" cy="1041068"/>
      </dsp:txXfrm>
    </dsp:sp>
    <dsp:sp modelId="{2D70D7AF-EFA1-254D-9F31-715A0E19493A}">
      <dsp:nvSpPr>
        <dsp:cNvPr id="0" name=""/>
        <dsp:cNvSpPr/>
      </dsp:nvSpPr>
      <dsp:spPr>
        <a:xfrm>
          <a:off x="5726563" y="324549"/>
          <a:ext cx="390732" cy="45708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5726563" y="415966"/>
        <a:ext cx="273512" cy="274249"/>
      </dsp:txXfrm>
    </dsp:sp>
    <dsp:sp modelId="{8A561804-DC1F-C549-81D5-660CEF7ED997}">
      <dsp:nvSpPr>
        <dsp:cNvPr id="0" name=""/>
        <dsp:cNvSpPr/>
      </dsp:nvSpPr>
      <dsp:spPr>
        <a:xfrm>
          <a:off x="6301604" y="167"/>
          <a:ext cx="1843078" cy="110584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Feature Matching</a:t>
          </a:r>
        </a:p>
      </dsp:txBody>
      <dsp:txXfrm>
        <a:off x="6333993" y="32556"/>
        <a:ext cx="1778300" cy="1041068"/>
      </dsp:txXfrm>
    </dsp:sp>
    <dsp:sp modelId="{5820FAA2-7B55-B04D-B9F3-7C108168DEAD}">
      <dsp:nvSpPr>
        <dsp:cNvPr id="0" name=""/>
        <dsp:cNvSpPr/>
      </dsp:nvSpPr>
      <dsp:spPr>
        <a:xfrm rot="5400000">
          <a:off x="7027777" y="1235030"/>
          <a:ext cx="390732" cy="45708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 rot="-5400000">
        <a:off x="7086019" y="1268205"/>
        <a:ext cx="274249" cy="273512"/>
      </dsp:txXfrm>
    </dsp:sp>
    <dsp:sp modelId="{89FE03B8-F034-954B-B64B-865AF9F82465}">
      <dsp:nvSpPr>
        <dsp:cNvPr id="0" name=""/>
        <dsp:cNvSpPr/>
      </dsp:nvSpPr>
      <dsp:spPr>
        <a:xfrm>
          <a:off x="6301604" y="1843246"/>
          <a:ext cx="1843078" cy="110584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3D point cloud generation</a:t>
          </a:r>
        </a:p>
      </dsp:txBody>
      <dsp:txXfrm>
        <a:off x="6333993" y="1875635"/>
        <a:ext cx="1778300" cy="1041068"/>
      </dsp:txXfrm>
    </dsp:sp>
    <dsp:sp modelId="{245A6387-52F4-2246-93C8-1C5F3DEC233D}">
      <dsp:nvSpPr>
        <dsp:cNvPr id="0" name=""/>
        <dsp:cNvSpPr/>
      </dsp:nvSpPr>
      <dsp:spPr>
        <a:xfrm rot="10800000">
          <a:off x="5748680" y="2167627"/>
          <a:ext cx="390732" cy="45708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 rot="10800000">
        <a:off x="5865900" y="2259044"/>
        <a:ext cx="273512" cy="274249"/>
      </dsp:txXfrm>
    </dsp:sp>
    <dsp:sp modelId="{C3983BAC-FFA8-1543-86C6-0DB31A87E1BC}">
      <dsp:nvSpPr>
        <dsp:cNvPr id="0" name=""/>
        <dsp:cNvSpPr/>
      </dsp:nvSpPr>
      <dsp:spPr>
        <a:xfrm>
          <a:off x="3721294" y="1843246"/>
          <a:ext cx="1843078" cy="110584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Inlier Detection</a:t>
          </a:r>
        </a:p>
      </dsp:txBody>
      <dsp:txXfrm>
        <a:off x="3753683" y="1875635"/>
        <a:ext cx="1778300" cy="1041068"/>
      </dsp:txXfrm>
    </dsp:sp>
    <dsp:sp modelId="{15229A3B-DB87-FC48-9C94-F4915C723DBD}">
      <dsp:nvSpPr>
        <dsp:cNvPr id="0" name=""/>
        <dsp:cNvSpPr/>
      </dsp:nvSpPr>
      <dsp:spPr>
        <a:xfrm rot="10800000">
          <a:off x="3168371" y="2167627"/>
          <a:ext cx="390732" cy="45708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 rot="10800000">
        <a:off x="3285591" y="2259044"/>
        <a:ext cx="273512" cy="274249"/>
      </dsp:txXfrm>
    </dsp:sp>
    <dsp:sp modelId="{FE82C429-7D15-E743-AD8D-1D646255E806}">
      <dsp:nvSpPr>
        <dsp:cNvPr id="0" name=""/>
        <dsp:cNvSpPr/>
      </dsp:nvSpPr>
      <dsp:spPr>
        <a:xfrm>
          <a:off x="1140985" y="1843246"/>
          <a:ext cx="1843078" cy="110584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Motion</a:t>
          </a:r>
          <a:r>
            <a:rPr lang="en-US" sz="2100" kern="1200" baseline="0" dirty="0"/>
            <a:t> Estimation</a:t>
          </a:r>
          <a:endParaRPr lang="en-US" sz="2100" kern="1200" dirty="0"/>
        </a:p>
      </dsp:txBody>
      <dsp:txXfrm>
        <a:off x="1173374" y="1875635"/>
        <a:ext cx="1778300" cy="104106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2A1FB3-C99B-4A84-81A8-D9D271E36828}" type="datetimeFigureOut">
              <a:rPr lang="en-US" smtClean="0"/>
              <a:t>4/25/2018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FBC64F-B325-40F7-8D41-4E47118991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1040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FFFFF"/>
                </a:solidFill>
              </a:rPr>
              <a:t>Contrary to wheel odometry, Visual Odometry is not affected by wheel slip in uneven terrain or other adverse conditions.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BC64F-B325-40F7-8D41-4E47118991F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1452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BC64F-B325-40F7-8D41-4E47118991F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8150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BC64F-B325-40F7-8D41-4E47118991F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6132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Stereo rectification: Apply projective transformation so that </a:t>
            </a:r>
            <a:r>
              <a:rPr lang="en-US" dirty="0" err="1"/>
              <a:t>epipolar</a:t>
            </a:r>
            <a:r>
              <a:rPr lang="en-US" dirty="0"/>
              <a:t> lines correspond to horizontal scanlines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BC64F-B325-40F7-8D41-4E47118991F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8204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BC64F-B325-40F7-8D41-4E47118991F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5908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KLT tracker is used for finding corresponding points, instead of feature descriptor computation for both images and comparing features for matching</a:t>
            </a:r>
          </a:p>
          <a:p>
            <a:r>
              <a:rPr lang="en-US" dirty="0"/>
              <a:t>Point pruning – KLT rejected, KLT error, out of target bounds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BC64F-B325-40F7-8D41-4E47118991F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5886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BC64F-B325-40F7-8D41-4E47118991F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730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BC64F-B325-40F7-8D41-4E47118991F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6689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BC64F-B325-40F7-8D41-4E47118991F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0186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BC64F-B325-40F7-8D41-4E47118991F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1623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FBC64F-B325-40F7-8D41-4E47118991F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0997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B7270-0349-4C6C-9F8B-3F5DA64A6E29}" type="datetimeFigureOut">
              <a:rPr lang="en-US" smtClean="0"/>
              <a:t>4/25/2018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FD1D7-32C5-4B26-A8AB-55FAECDE669A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4165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B7270-0349-4C6C-9F8B-3F5DA64A6E29}" type="datetimeFigureOut">
              <a:rPr lang="en-US" smtClean="0"/>
              <a:t>4/25/2018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FD1D7-32C5-4B26-A8AB-55FAECDE66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1699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B7270-0349-4C6C-9F8B-3F5DA64A6E29}" type="datetimeFigureOut">
              <a:rPr lang="en-US" smtClean="0"/>
              <a:t>4/25/2018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FD1D7-32C5-4B26-A8AB-55FAECDE66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36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B7270-0349-4C6C-9F8B-3F5DA64A6E29}" type="datetimeFigureOut">
              <a:rPr lang="en-US" smtClean="0"/>
              <a:t>4/25/2018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FD1D7-32C5-4B26-A8AB-55FAECDE66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6046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B7270-0349-4C6C-9F8B-3F5DA64A6E29}" type="datetimeFigureOut">
              <a:rPr lang="en-US" smtClean="0"/>
              <a:t>4/25/2018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FD1D7-32C5-4B26-A8AB-55FAECDE669A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95949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B7270-0349-4C6C-9F8B-3F5DA64A6E29}" type="datetimeFigureOut">
              <a:rPr lang="en-US" smtClean="0"/>
              <a:t>4/25/2018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FD1D7-32C5-4B26-A8AB-55FAECDE66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1120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B7270-0349-4C6C-9F8B-3F5DA64A6E29}" type="datetimeFigureOut">
              <a:rPr lang="en-US" smtClean="0"/>
              <a:t>4/25/2018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FD1D7-32C5-4B26-A8AB-55FAECDE66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1191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B7270-0349-4C6C-9F8B-3F5DA64A6E29}" type="datetimeFigureOut">
              <a:rPr lang="en-US" smtClean="0"/>
              <a:t>4/25/2018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FD1D7-32C5-4B26-A8AB-55FAECDE66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9890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B7270-0349-4C6C-9F8B-3F5DA64A6E29}" type="datetimeFigureOut">
              <a:rPr lang="en-US" smtClean="0"/>
              <a:t>4/25/2018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FD1D7-32C5-4B26-A8AB-55FAECDE66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153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4FDB7270-0349-4C6C-9F8B-3F5DA64A6E29}" type="datetimeFigureOut">
              <a:rPr lang="en-US" smtClean="0"/>
              <a:t>4/25/2018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D0FD1D7-32C5-4B26-A8AB-55FAECDE66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6959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B7270-0349-4C6C-9F8B-3F5DA64A6E29}" type="datetimeFigureOut">
              <a:rPr lang="en-US" smtClean="0"/>
              <a:t>4/25/2018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FD1D7-32C5-4B26-A8AB-55FAECDE66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4153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4FDB7270-0349-4C6C-9F8B-3F5DA64A6E29}" type="datetimeFigureOut">
              <a:rPr lang="en-US" smtClean="0"/>
              <a:t>4/25/2018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0D0FD1D7-32C5-4B26-A8AB-55FAECDE669A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3303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tiff"/><Relationship Id="rId4" Type="http://schemas.openxmlformats.org/officeDocument/2006/relationships/image" Target="../media/image6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C6E698C-8155-4B8B-BDC9-B7299772B50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A549DE7-671D-4575-AF43-858FD99981C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22D9B36-9BE7-472B-8808-7E0D6810738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4094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9525C9A-1972-4836-BA7A-706C946EF4DA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34656" y="1391367"/>
            <a:ext cx="0" cy="3558208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74E6A1BB-BDCC-45EB-A8C0-855E53DD40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5201" y="643467"/>
            <a:ext cx="6255026" cy="5054008"/>
          </a:xfrm>
        </p:spPr>
        <p:txBody>
          <a:bodyPr anchor="ctr">
            <a:normAutofit/>
          </a:bodyPr>
          <a:lstStyle/>
          <a:p>
            <a:pPr algn="r"/>
            <a:r>
              <a:rPr lang="en-US" dirty="0"/>
              <a:t>Stereo Visual Odometry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498D59F-B8D4-458A-A2C8-0D1966B78F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70995" y="643467"/>
            <a:ext cx="3341488" cy="5054008"/>
          </a:xfrm>
        </p:spPr>
        <p:txBody>
          <a:bodyPr anchor="ctr">
            <a:normAutofit/>
          </a:bodyPr>
          <a:lstStyle/>
          <a:p>
            <a:r>
              <a:rPr lang="en-US" dirty="0" err="1"/>
              <a:t>Chirayu</a:t>
            </a:r>
            <a:r>
              <a:rPr lang="en-US" dirty="0"/>
              <a:t> Garg</a:t>
            </a:r>
          </a:p>
          <a:p>
            <a:r>
              <a:rPr lang="en-US" dirty="0"/>
              <a:t>Utkarsh </a:t>
            </a:r>
            <a:r>
              <a:rPr lang="en-US" dirty="0" err="1"/>
              <a:t>jain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44585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C52739-6912-864C-9217-CF6979E3EA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Matching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198205-6881-4C4D-BCC2-E631C6C45B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KLT Tracker is used to find corresponding feature points at T+1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Search Window – 15x15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Pyramid Level – 3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Feature points pruning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 descr="A car parked on the side of a road&#10;&#10;Description generated with very high confidence">
            <a:extLst>
              <a:ext uri="{FF2B5EF4-FFF2-40B4-BE49-F238E27FC236}">
                <a16:creationId xmlns:a16="http://schemas.microsoft.com/office/drawing/2014/main" id="{1BD656AD-4D60-4A43-9BB1-F8AAB012E5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217" y="3276600"/>
            <a:ext cx="11820525" cy="3581400"/>
          </a:xfrm>
          <a:prstGeom prst="rect">
            <a:avLst/>
          </a:prstGeom>
        </p:spPr>
      </p:pic>
      <p:pic>
        <p:nvPicPr>
          <p:cNvPr id="7" name="Picture 6" descr="A car driving down a street next to a tree&#10;&#10;Description generated with high confidence">
            <a:extLst>
              <a:ext uri="{FF2B5EF4-FFF2-40B4-BE49-F238E27FC236}">
                <a16:creationId xmlns:a16="http://schemas.microsoft.com/office/drawing/2014/main" id="{47A6B8E1-1E9C-4276-A9B6-CD5C8966BE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312" y="3287819"/>
            <a:ext cx="11820525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553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46F3B-7993-46E6-B228-EE7CD42E1B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3D Point Triangulation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DDA47B70-27A5-4598-9CDD-B66077661CF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49680" y="1866900"/>
                <a:ext cx="10058400" cy="4154594"/>
              </a:xfrm>
              <a:prstGeom prst="rect">
                <a:avLst/>
              </a:prstGeom>
            </p:spPr>
            <p:txBody>
              <a:bodyPr vert="horz" lIns="0" tIns="45720" rIns="0" bIns="45720" rtlCol="0">
                <a:normAutofit/>
              </a:bodyPr>
              <a:lstStyle>
                <a:lvl1pPr marL="91440" indent="-9144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 "/>
                  <a:defRPr sz="20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38404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56692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74980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93268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11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3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15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17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2100" dirty="0"/>
                  <a:t>Corresponding feature points (</a:t>
                </a:r>
                <a:r>
                  <a:rPr lang="en-US" sz="2100" dirty="0" err="1"/>
                  <a:t>u,v</a:t>
                </a:r>
                <a:r>
                  <a:rPr lang="en-US" sz="2100" dirty="0"/>
                  <a:t>) from left and right image</a:t>
                </a:r>
              </a:p>
              <a:p>
                <a:pPr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2100" dirty="0"/>
                  <a:t>Disparity displaced right image coordinate</a:t>
                </a:r>
              </a:p>
              <a:p>
                <a:pPr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1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210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sz="21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sz="2100" dirty="0"/>
                  <a:t>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1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210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sz="21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r>
                              <a:rPr lang="en-US" sz="2100" b="0" i="1" baseline="-2500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2100" b="0" i="1" baseline="30000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r>
                              <a:rPr lang="en-US" b="0" i="1" baseline="-2500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b="0" i="1" baseline="30000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r>
                              <a:rPr lang="en-US" b="0" i="1" baseline="-2500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b="0" i="1" baseline="30000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</m:eqAr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21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210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sz="21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eqArr>
                      </m:e>
                    </m:d>
                  </m:oMath>
                </a14:m>
                <a:endParaRPr lang="en-US" sz="2100" baseline="-25000" dirty="0"/>
              </a:p>
              <a:p>
                <a:pPr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100" b="0" i="1" smtClean="0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sz="21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1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sz="2100" b="0" i="1" baseline="-25000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sz="2100" b="0" i="1" baseline="30000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  <m:acc>
                      <m:accPr>
                        <m:chr m:val="⃗"/>
                        <m:ctrlPr>
                          <a:rPr lang="en-US" sz="21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1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2100" b="0" i="1" baseline="-25000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sz="21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1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100" b="0" i="1" baseline="-2500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100" b="0" i="1" baseline="30000" smtClean="0">
                        <a:latin typeface="Cambria Math" panose="02040503050406030204" pitchFamily="18" charset="0"/>
                      </a:rPr>
                      <m:t>𝑇</m:t>
                    </m:r>
                    <m:acc>
                      <m:accPr>
                        <m:chr m:val="⃗"/>
                        <m:ctrlPr>
                          <a:rPr lang="en-US" sz="21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1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2100" b="0" i="1" baseline="-25000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sz="2100" b="0" i="1" smtClean="0">
                        <a:latin typeface="Cambria Math" panose="02040503050406030204" pitchFamily="18" charset="0"/>
                      </a:rPr>
                      <m:t>;      </m:t>
                    </m:r>
                    <m:r>
                      <a:rPr lang="en-US" sz="2100" b="0" i="1" smtClean="0">
                        <a:latin typeface="Cambria Math" panose="02040503050406030204" pitchFamily="18" charset="0"/>
                      </a:rPr>
                      <m:t>𝑣</m:t>
                    </m:r>
                    <m:d>
                      <m:dPr>
                        <m:ctrlPr>
                          <a:rPr lang="en-US" sz="21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sz="2100" i="1" baseline="-2500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sz="2100" i="1" baseline="3000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  <m:acc>
                      <m:accPr>
                        <m:chr m:val="⃗"/>
                        <m:ctrlPr>
                          <a:rPr lang="en-US" sz="21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2100" b="0" i="1" baseline="-25000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sz="21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100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100" b="0" i="1" baseline="-2500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2100" i="1" baseline="30000">
                        <a:latin typeface="Cambria Math" panose="02040503050406030204" pitchFamily="18" charset="0"/>
                      </a:rPr>
                      <m:t>𝑇</m:t>
                    </m:r>
                    <m:acc>
                      <m:accPr>
                        <m:chr m:val="⃗"/>
                        <m:ctrlPr>
                          <a:rPr lang="en-US" sz="21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2100" b="0" i="1" baseline="-25000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</m:oMath>
                </a14:m>
                <a:r>
                  <a:rPr lang="en-US" sz="2100" dirty="0"/>
                  <a:t> </a:t>
                </a:r>
                <a14:m>
                  <m:oMath xmlns:m="http://schemas.openxmlformats.org/officeDocument/2006/math">
                    <m:r>
                      <a:rPr lang="en-US" sz="1500" b="0" i="0" smtClean="0">
                        <a:latin typeface="Cambria Math" panose="02040503050406030204" pitchFamily="18" charset="0"/>
                      </a:rPr>
                      <m:t>        </m:t>
                    </m:r>
                    <m:acc>
                      <m:accPr>
                        <m:chr m:val="⃗"/>
                        <m:ctrlPr>
                          <a:rPr lang="en-US" sz="15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500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1500" i="1" baseline="-2500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sz="15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1500" b="0" i="1" smtClean="0">
                        <a:latin typeface="Cambria Math" panose="02040503050406030204" pitchFamily="18" charset="0"/>
                      </a:rPr>
                      <m:t>𝑊𝑜𝑟𝑙𝑑</m:t>
                    </m:r>
                    <m:r>
                      <a:rPr lang="en-US" sz="15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500" b="0" i="1" smtClean="0">
                        <a:latin typeface="Cambria Math" panose="02040503050406030204" pitchFamily="18" charset="0"/>
                      </a:rPr>
                      <m:t>𝑐𝑜𝑜𝑟𝑑𝑖𝑛𝑎𝑡𝑒𝑠</m:t>
                    </m:r>
                  </m:oMath>
                </a14:m>
                <a:r>
                  <a:rPr lang="en-US" sz="2100" dirty="0"/>
                  <a:t> </a:t>
                </a:r>
              </a:p>
              <a:p>
                <a:pPr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2100" dirty="0"/>
                  <a:t>Least square minimization on system of equations for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1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2100" i="1" baseline="-2500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</m:oMath>
                </a14:m>
                <a:r>
                  <a:rPr lang="en-US" sz="2100" dirty="0"/>
                  <a:t>, solved using SVD</a:t>
                </a:r>
              </a:p>
              <a:p>
                <a:pPr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endParaRPr lang="en-US" sz="2100" dirty="0"/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DDA47B70-27A5-4598-9CDD-B66077661C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9680" y="1866900"/>
                <a:ext cx="10058400" cy="4154594"/>
              </a:xfrm>
              <a:prstGeom prst="rect">
                <a:avLst/>
              </a:prstGeom>
              <a:blipFill>
                <a:blip r:embed="rId2"/>
                <a:stretch>
                  <a:fillRect l="-1515" t="-16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840C8C0-6D47-4524-955E-87871DD8D94B}"/>
                  </a:ext>
                </a:extLst>
              </p:cNvPr>
              <p:cNvSpPr txBox="1"/>
              <p:nvPr/>
            </p:nvSpPr>
            <p:spPr>
              <a:xfrm>
                <a:off x="3609975" y="3146551"/>
                <a:ext cx="1935480" cy="5648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;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840C8C0-6D47-4524-955E-87871DD8D9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9975" y="3146551"/>
                <a:ext cx="1935480" cy="5648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787967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46F3B-7993-46E6-B228-EE7CD42E1B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Inlier detection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DA47B70-27A5-4598-9CDD-B66077661CFF}"/>
              </a:ext>
            </a:extLst>
          </p:cNvPr>
          <p:cNvSpPr txBox="1">
            <a:spLocks/>
          </p:cNvSpPr>
          <p:nvPr/>
        </p:nvSpPr>
        <p:spPr>
          <a:xfrm>
            <a:off x="1249680" y="1866900"/>
            <a:ext cx="10058400" cy="4154594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100" dirty="0"/>
              <a:t>Clique building on consistent 3D points with same distance at time T and T+1</a:t>
            </a:r>
          </a:p>
          <a:p>
            <a:pPr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100" dirty="0"/>
          </a:p>
          <a:p>
            <a:pPr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0" indent="0">
              <a:spcAft>
                <a:spcPts val="600"/>
              </a:spcAft>
              <a:buNone/>
            </a:pPr>
            <a:endParaRPr lang="en-US" sz="2100" dirty="0"/>
          </a:p>
          <a:p>
            <a:pPr>
              <a:spcBef>
                <a:spcPts val="30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100" dirty="0"/>
              <a:t>Grow clique with connected points</a:t>
            </a:r>
          </a:p>
          <a:p>
            <a:pPr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100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8E6BBB5E-8066-48E2-80B5-E5AED7A85F36}"/>
              </a:ext>
            </a:extLst>
          </p:cNvPr>
          <p:cNvSpPr/>
          <p:nvPr/>
        </p:nvSpPr>
        <p:spPr>
          <a:xfrm>
            <a:off x="2867025" y="3038475"/>
            <a:ext cx="476250" cy="3429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i</a:t>
            </a:r>
            <a:endParaRPr lang="en-US" baseline="-25000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B0401D1-05A0-4BD9-952B-E597D2CBC238}"/>
              </a:ext>
            </a:extLst>
          </p:cNvPr>
          <p:cNvSpPr/>
          <p:nvPr/>
        </p:nvSpPr>
        <p:spPr>
          <a:xfrm>
            <a:off x="3829050" y="2714625"/>
            <a:ext cx="476250" cy="32385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j</a:t>
            </a:r>
            <a:endParaRPr lang="en-US" baseline="-25000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264B092-2A0C-478C-9138-819944523DF1}"/>
              </a:ext>
            </a:extLst>
          </p:cNvPr>
          <p:cNvSpPr/>
          <p:nvPr/>
        </p:nvSpPr>
        <p:spPr>
          <a:xfrm>
            <a:off x="6278880" y="3381375"/>
            <a:ext cx="476250" cy="3429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i</a:t>
            </a:r>
            <a:endParaRPr lang="en-US" baseline="-25000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E899CE8-D5BC-4A73-9BFE-DECEE2011D29}"/>
              </a:ext>
            </a:extLst>
          </p:cNvPr>
          <p:cNvSpPr/>
          <p:nvPr/>
        </p:nvSpPr>
        <p:spPr>
          <a:xfrm>
            <a:off x="6884670" y="2714625"/>
            <a:ext cx="476250" cy="32385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j</a:t>
            </a:r>
            <a:endParaRPr lang="en-US" baseline="-25000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AA74B08-1E6A-4E71-9428-8C23AF2490CF}"/>
              </a:ext>
            </a:extLst>
          </p:cNvPr>
          <p:cNvSpPr/>
          <p:nvPr/>
        </p:nvSpPr>
        <p:spPr>
          <a:xfrm>
            <a:off x="2581275" y="2409825"/>
            <a:ext cx="2476500" cy="16383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BA831E26-BA47-442A-A9E1-54940FEF2036}"/>
              </a:ext>
            </a:extLst>
          </p:cNvPr>
          <p:cNvSpPr/>
          <p:nvPr/>
        </p:nvSpPr>
        <p:spPr>
          <a:xfrm>
            <a:off x="6096000" y="2390775"/>
            <a:ext cx="2476500" cy="16383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68B2CD3-1C6E-4276-927D-94BA74DEA6FD}"/>
              </a:ext>
            </a:extLst>
          </p:cNvPr>
          <p:cNvCxnSpPr>
            <a:stCxn id="3" idx="6"/>
            <a:endCxn id="7" idx="3"/>
          </p:cNvCxnSpPr>
          <p:nvPr/>
        </p:nvCxnSpPr>
        <p:spPr>
          <a:xfrm flipV="1">
            <a:off x="3343275" y="2991048"/>
            <a:ext cx="555520" cy="218877"/>
          </a:xfrm>
          <a:prstGeom prst="straightConnector1">
            <a:avLst/>
          </a:prstGeom>
          <a:ln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BEF9F38-5C61-4614-B12B-B838E4FD4945}"/>
              </a:ext>
            </a:extLst>
          </p:cNvPr>
          <p:cNvCxnSpPr>
            <a:cxnSpLocks/>
            <a:endCxn id="9" idx="3"/>
          </p:cNvCxnSpPr>
          <p:nvPr/>
        </p:nvCxnSpPr>
        <p:spPr>
          <a:xfrm flipV="1">
            <a:off x="6600825" y="2991048"/>
            <a:ext cx="353590" cy="371277"/>
          </a:xfrm>
          <a:prstGeom prst="straightConnector1">
            <a:avLst/>
          </a:prstGeom>
          <a:ln>
            <a:solidFill>
              <a:srgbClr val="92D050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5BC5DC4-F2D3-4F6E-B1C2-87BFE363F0E4}"/>
              </a:ext>
            </a:extLst>
          </p:cNvPr>
          <p:cNvSpPr txBox="1"/>
          <p:nvPr/>
        </p:nvSpPr>
        <p:spPr>
          <a:xfrm>
            <a:off x="3402331" y="2826404"/>
            <a:ext cx="190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CD5B855-9205-42EF-B6FB-7481184AEDC6}"/>
              </a:ext>
            </a:extLst>
          </p:cNvPr>
          <p:cNvSpPr txBox="1"/>
          <p:nvPr/>
        </p:nvSpPr>
        <p:spPr>
          <a:xfrm>
            <a:off x="6517005" y="2934970"/>
            <a:ext cx="190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d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EED9FA9E-9BE2-4931-BC7F-443A2A94C14A}"/>
              </a:ext>
            </a:extLst>
          </p:cNvPr>
          <p:cNvSpPr/>
          <p:nvPr/>
        </p:nvSpPr>
        <p:spPr>
          <a:xfrm>
            <a:off x="2581275" y="4628323"/>
            <a:ext cx="2476500" cy="16383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D540B085-1045-4581-9D97-7B5D9344F4D4}"/>
              </a:ext>
            </a:extLst>
          </p:cNvPr>
          <p:cNvSpPr/>
          <p:nvPr/>
        </p:nvSpPr>
        <p:spPr>
          <a:xfrm>
            <a:off x="2819400" y="5267325"/>
            <a:ext cx="361950" cy="32385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D1AC54A9-BCA0-405F-9924-6EBB4D25C8DA}"/>
              </a:ext>
            </a:extLst>
          </p:cNvPr>
          <p:cNvSpPr/>
          <p:nvPr/>
        </p:nvSpPr>
        <p:spPr>
          <a:xfrm>
            <a:off x="3365395" y="4943475"/>
            <a:ext cx="352425" cy="32385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498EAA25-A961-47C0-B94B-766E9009246D}"/>
              </a:ext>
            </a:extLst>
          </p:cNvPr>
          <p:cNvSpPr/>
          <p:nvPr/>
        </p:nvSpPr>
        <p:spPr>
          <a:xfrm>
            <a:off x="3614580" y="5655628"/>
            <a:ext cx="352425" cy="32385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 dirty="0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3A36A87-D389-4B98-90BD-34EDF12D48AA}"/>
              </a:ext>
            </a:extLst>
          </p:cNvPr>
          <p:cNvCxnSpPr>
            <a:stCxn id="25" idx="7"/>
            <a:endCxn id="26" idx="2"/>
          </p:cNvCxnSpPr>
          <p:nvPr/>
        </p:nvCxnSpPr>
        <p:spPr>
          <a:xfrm flipV="1">
            <a:off x="3128344" y="5105400"/>
            <a:ext cx="237051" cy="209352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4FA8434-1361-454B-9934-1531F9B5BACD}"/>
              </a:ext>
            </a:extLst>
          </p:cNvPr>
          <p:cNvCxnSpPr>
            <a:cxnSpLocks/>
            <a:stCxn id="27" idx="0"/>
            <a:endCxn id="26" idx="5"/>
          </p:cNvCxnSpPr>
          <p:nvPr/>
        </p:nvCxnSpPr>
        <p:spPr>
          <a:xfrm flipH="1" flipV="1">
            <a:off x="3666209" y="5219898"/>
            <a:ext cx="124584" cy="43573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val 35">
            <a:extLst>
              <a:ext uri="{FF2B5EF4-FFF2-40B4-BE49-F238E27FC236}">
                <a16:creationId xmlns:a16="http://schemas.microsoft.com/office/drawing/2014/main" id="{C5D083D9-73F2-49F5-9840-2B29786C6C3C}"/>
              </a:ext>
            </a:extLst>
          </p:cNvPr>
          <p:cNvSpPr/>
          <p:nvPr/>
        </p:nvSpPr>
        <p:spPr>
          <a:xfrm>
            <a:off x="4035372" y="5057973"/>
            <a:ext cx="352425" cy="32385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 dirty="0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47AB881-E434-4AC6-AD6E-ECD43794D582}"/>
              </a:ext>
            </a:extLst>
          </p:cNvPr>
          <p:cNvCxnSpPr>
            <a:cxnSpLocks/>
            <a:stCxn id="27" idx="7"/>
            <a:endCxn id="36" idx="3"/>
          </p:cNvCxnSpPr>
          <p:nvPr/>
        </p:nvCxnSpPr>
        <p:spPr>
          <a:xfrm flipV="1">
            <a:off x="3915394" y="5334396"/>
            <a:ext cx="171589" cy="368659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35077CB-0E7C-412F-9932-1B2228D9C5F5}"/>
              </a:ext>
            </a:extLst>
          </p:cNvPr>
          <p:cNvSpPr txBox="1"/>
          <p:nvPr/>
        </p:nvSpPr>
        <p:spPr>
          <a:xfrm flipH="1">
            <a:off x="4928234" y="3863459"/>
            <a:ext cx="259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669AF65-C66D-439A-A309-820846829E60}"/>
              </a:ext>
            </a:extLst>
          </p:cNvPr>
          <p:cNvSpPr txBox="1"/>
          <p:nvPr/>
        </p:nvSpPr>
        <p:spPr>
          <a:xfrm flipH="1">
            <a:off x="8477247" y="3789283"/>
            <a:ext cx="571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T+1</a:t>
            </a:r>
          </a:p>
        </p:txBody>
      </p:sp>
    </p:spTree>
    <p:extLst>
      <p:ext uri="{BB962C8B-B14F-4D97-AF65-F5344CB8AC3E}">
        <p14:creationId xmlns:p14="http://schemas.microsoft.com/office/powerpoint/2010/main" val="42722152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46F3B-7993-46E6-B228-EE7CD42E1B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Motion Estimation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DDA47B70-27A5-4598-9CDD-B66077661CF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49680" y="1866900"/>
                <a:ext cx="10058400" cy="4154594"/>
              </a:xfrm>
              <a:prstGeom prst="rect">
                <a:avLst/>
              </a:prstGeom>
            </p:spPr>
            <p:txBody>
              <a:bodyPr vert="horz" lIns="0" tIns="45720" rIns="0" bIns="45720" rtlCol="0">
                <a:normAutofit/>
              </a:bodyPr>
              <a:lstStyle>
                <a:lvl1pPr marL="91440" indent="-9144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 "/>
                  <a:defRPr sz="20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38404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56692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74980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93268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11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3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15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17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2100" dirty="0"/>
                  <a:t>Minimize image re-projection error</a:t>
                </a:r>
              </a:p>
              <a:p>
                <a:pPr lvl="1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900" dirty="0" err="1"/>
                  <a:t>Levenberg</a:t>
                </a:r>
                <a:r>
                  <a:rPr lang="en-US" sz="1900" dirty="0"/>
                  <a:t>-Marquardt least squares estimation</a:t>
                </a:r>
              </a:p>
              <a:p>
                <a:pPr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1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en-US" sz="2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2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d>
                          <m:dPr>
                            <m:ctrlPr>
                              <a:rPr lang="en-US" sz="21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en-US" sz="21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1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sz="2100" b="0" i="1" baseline="-2500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sz="21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−</m:t>
                                </m:r>
                                <m:r>
                                  <a:rPr lang="en-US" sz="21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𝑃</m:t>
                                </m:r>
                                <m:r>
                                  <m:rPr>
                                    <m:sty m:val="p"/>
                                  </m:rPr>
                                  <a:rPr lang="el-GR" sz="21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Δ</m:t>
                                </m:r>
                                <m:r>
                                  <a:rPr lang="en-US" sz="21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𝑤</m:t>
                                </m:r>
                                <m:r>
                                  <a:rPr lang="en-US" sz="2100" b="0" i="1" baseline="-2500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d>
                            <m:r>
                              <a:rPr lang="en-US" sz="2100" b="0" i="1" baseline="300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1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d>
                              <m:dPr>
                                <m:ctrlPr>
                                  <a:rPr lang="en-US" sz="21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1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sz="2100" b="0" i="1" baseline="-2500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sz="21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−</m:t>
                                </m:r>
                                <m:r>
                                  <a:rPr lang="en-US" sz="21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𝑃</m:t>
                                </m:r>
                                <m:sSup>
                                  <m:sSupPr>
                                    <m:ctrlPr>
                                      <a:rPr lang="en-US" sz="21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l-GR" sz="21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Δ</m:t>
                                    </m:r>
                                  </m:e>
                                  <m:sup>
                                    <m:r>
                                      <a:rPr lang="en-US" sz="21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  <m:r>
                                  <a:rPr lang="en-US" sz="21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𝑤</m:t>
                                </m:r>
                                <m:r>
                                  <a:rPr lang="en-US" sz="2100" b="0" i="1" baseline="-2500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d>
                            <m:r>
                              <a:rPr lang="en-US" sz="2100" b="0" i="1" baseline="300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2 </m:t>
                            </m:r>
                          </m:e>
                        </m:d>
                      </m:e>
                    </m:nary>
                  </m:oMath>
                </a14:m>
                <a:endParaRPr lang="en-US" sz="2100" dirty="0"/>
              </a:p>
              <a:p>
                <a:pPr lvl="1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900" i="1" dirty="0"/>
                  <a:t>j</a:t>
                </a:r>
                <a:r>
                  <a:rPr lang="en-US" sz="1900" i="1" baseline="-25000" dirty="0"/>
                  <a:t>a</a:t>
                </a:r>
                <a:r>
                  <a:rPr lang="en-US" sz="1900" i="1" dirty="0"/>
                  <a:t>, </a:t>
                </a:r>
                <a:r>
                  <a:rPr lang="en-US" sz="1900" i="1" dirty="0" err="1"/>
                  <a:t>j</a:t>
                </a:r>
                <a:r>
                  <a:rPr lang="en-US" sz="1900" i="1" baseline="-25000" dirty="0" err="1"/>
                  <a:t>b</a:t>
                </a:r>
                <a:r>
                  <a:rPr lang="en-US" sz="1900" dirty="0"/>
                  <a:t> – 2D image coordinates</a:t>
                </a:r>
              </a:p>
              <a:p>
                <a:pPr lvl="1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900" dirty="0" err="1"/>
                  <a:t>w</a:t>
                </a:r>
                <a:r>
                  <a:rPr lang="en-US" sz="1900" baseline="-25000" dirty="0" err="1"/>
                  <a:t>a</a:t>
                </a:r>
                <a:r>
                  <a:rPr lang="en-US" sz="1900" dirty="0"/>
                  <a:t>, </a:t>
                </a:r>
                <a:r>
                  <a:rPr lang="en-US" sz="1900" dirty="0" err="1"/>
                  <a:t>w</a:t>
                </a:r>
                <a:r>
                  <a:rPr lang="en-US" sz="1900" baseline="-25000" dirty="0" err="1"/>
                  <a:t>b</a:t>
                </a:r>
                <a:r>
                  <a:rPr lang="en-US" sz="1900" dirty="0"/>
                  <a:t> – 3D world coordinates</a:t>
                </a:r>
              </a:p>
              <a:p>
                <a:pPr lvl="1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l-GR" sz="1900" dirty="0"/>
                  <a:t>Δ</a:t>
                </a:r>
                <a:r>
                  <a:rPr lang="en-US" sz="1900" dirty="0"/>
                  <a:t> - 4x4 Transform Matrix</a:t>
                </a:r>
                <a:endParaRPr lang="en-US" sz="1900" baseline="-25000" dirty="0"/>
              </a:p>
              <a:p>
                <a:pPr lvl="1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900" dirty="0"/>
                  <a:t>P – 3x4 Projection Matrix</a:t>
                </a:r>
              </a:p>
              <a:p>
                <a:pPr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1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lang="en-US" sz="2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en-US" sz="2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sz="21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sz="2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11</m:t>
                              </m:r>
                            </m:e>
                            <m:e>
                              <m:r>
                                <a:rPr lang="en-US" sz="2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sz="2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12</m:t>
                              </m:r>
                            </m:e>
                            <m:e>
                              <m:r>
                                <a:rPr lang="en-US" sz="2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sz="2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13</m:t>
                              </m:r>
                            </m:e>
                            <m:e>
                              <m:r>
                                <a:rPr lang="en-US" sz="2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100" b="0" i="1" baseline="-2500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mr>
                          <m:mr>
                            <m:e>
                              <m:r>
                                <a:rPr lang="en-US" sz="2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sz="2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21</m:t>
                              </m:r>
                            </m:e>
                            <m:e>
                              <m:r>
                                <a:rPr lang="en-US" sz="2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sz="2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22</m:t>
                              </m:r>
                            </m:e>
                            <m:e>
                              <m:r>
                                <a:rPr lang="en-US" sz="2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sz="2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23</m:t>
                              </m:r>
                            </m:e>
                            <m:e>
                              <m:r>
                                <a:rPr lang="en-US" sz="2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100" b="0" i="1" baseline="-2500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mr>
                          <m:mr>
                            <m:e>
                              <m:eqArr>
                                <m:eqArrPr>
                                  <m:ctrlPr>
                                    <a:rPr lang="en-US" sz="21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sz="21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lang="en-US" sz="21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31</m:t>
                                  </m:r>
                                </m:e>
                                <m:e>
                                  <m:r>
                                    <a:rPr lang="en-US" sz="21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eqArr>
                            </m:e>
                            <m:e>
                              <m:eqArr>
                                <m:eqArrPr>
                                  <m:ctrlPr>
                                    <a:rPr lang="en-US" sz="21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sz="21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lang="en-US" sz="21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32</m:t>
                                  </m:r>
                                </m:e>
                                <m:e>
                                  <m:r>
                                    <a:rPr lang="en-US" sz="21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eqArr>
                            </m:e>
                            <m:e>
                              <m:eqArr>
                                <m:eqArrPr>
                                  <m:ctrlPr>
                                    <a:rPr lang="en-US" sz="21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sz="21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lang="en-US" sz="21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33</m:t>
                                  </m:r>
                                </m:e>
                                <m:e>
                                  <m:r>
                                    <a:rPr lang="en-US" sz="21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eqArr>
                            </m:e>
                            <m:e>
                              <m:eqArr>
                                <m:eqArrPr>
                                  <m:ctrlPr>
                                    <a:rPr lang="en-US" sz="21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sz="21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100" b="0" i="1" baseline="-2500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eqArr>
                            </m:e>
                          </m:mr>
                        </m:m>
                        <m:r>
                          <a:rPr lang="en-US" sz="2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endParaRPr lang="en-US" sz="2100" dirty="0"/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DDA47B70-27A5-4598-9CDD-B66077661C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9680" y="1866900"/>
                <a:ext cx="10058400" cy="4154594"/>
              </a:xfrm>
              <a:prstGeom prst="rect">
                <a:avLst/>
              </a:prstGeom>
              <a:blipFill>
                <a:blip r:embed="rId3"/>
                <a:stretch>
                  <a:fillRect l="-1515" t="-16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DD751E29-53BF-495B-8C38-63B871B840E4}"/>
              </a:ext>
            </a:extLst>
          </p:cNvPr>
          <p:cNvSpPr/>
          <p:nvPr/>
        </p:nvSpPr>
        <p:spPr>
          <a:xfrm>
            <a:off x="7299193" y="3259318"/>
            <a:ext cx="1741111" cy="1120022"/>
          </a:xfrm>
          <a:prstGeom prst="rect">
            <a:avLst/>
          </a:prstGeom>
          <a:noFill/>
          <a:ln>
            <a:solidFill>
              <a:schemeClr val="tx1"/>
            </a:solidFill>
          </a:ln>
          <a:scene3d>
            <a:camera prst="isometricLeftDown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BAA962D-C5E9-4EE4-9B10-33486DF5A223}"/>
              </a:ext>
            </a:extLst>
          </p:cNvPr>
          <p:cNvSpPr/>
          <p:nvPr/>
        </p:nvSpPr>
        <p:spPr>
          <a:xfrm>
            <a:off x="9830301" y="3313523"/>
            <a:ext cx="1741111" cy="1120022"/>
          </a:xfrm>
          <a:prstGeom prst="rect">
            <a:avLst/>
          </a:prstGeom>
          <a:noFill/>
          <a:ln>
            <a:solidFill>
              <a:schemeClr val="tx1"/>
            </a:solidFill>
          </a:ln>
          <a:scene3d>
            <a:camera prst="isometricRight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lowchart: Connector 5">
            <a:extLst>
              <a:ext uri="{FF2B5EF4-FFF2-40B4-BE49-F238E27FC236}">
                <a16:creationId xmlns:a16="http://schemas.microsoft.com/office/drawing/2014/main" id="{F2CF8AC3-5DEC-4A9C-9B13-F2BE9FB90F2A}"/>
              </a:ext>
            </a:extLst>
          </p:cNvPr>
          <p:cNvSpPr/>
          <p:nvPr/>
        </p:nvSpPr>
        <p:spPr>
          <a:xfrm>
            <a:off x="7899663" y="3421930"/>
            <a:ext cx="75414" cy="103695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lowchart: Connector 6">
            <a:extLst>
              <a:ext uri="{FF2B5EF4-FFF2-40B4-BE49-F238E27FC236}">
                <a16:creationId xmlns:a16="http://schemas.microsoft.com/office/drawing/2014/main" id="{A092D977-4CAB-4D60-91F6-10013B7230C9}"/>
              </a:ext>
            </a:extLst>
          </p:cNvPr>
          <p:cNvSpPr/>
          <p:nvPr/>
        </p:nvSpPr>
        <p:spPr>
          <a:xfrm>
            <a:off x="10295633" y="4045670"/>
            <a:ext cx="75414" cy="103695"/>
          </a:xfrm>
          <a:prstGeom prst="flowChartConnector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08D2C93-3CCB-40A4-B9B4-F687EEFC131F}"/>
              </a:ext>
            </a:extLst>
          </p:cNvPr>
          <p:cNvCxnSpPr>
            <a:cxnSpLocks/>
            <a:stCxn id="6" idx="2"/>
          </p:cNvCxnSpPr>
          <p:nvPr/>
        </p:nvCxnSpPr>
        <p:spPr>
          <a:xfrm flipV="1">
            <a:off x="7899663" y="2779141"/>
            <a:ext cx="1395946" cy="694637"/>
          </a:xfrm>
          <a:prstGeom prst="line">
            <a:avLst/>
          </a:prstGeom>
          <a:ln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8914189-70EF-4337-A8FE-EBDC322A5064}"/>
              </a:ext>
            </a:extLst>
          </p:cNvPr>
          <p:cNvSpPr txBox="1"/>
          <p:nvPr/>
        </p:nvSpPr>
        <p:spPr>
          <a:xfrm>
            <a:off x="7814821" y="3506771"/>
            <a:ext cx="367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</a:t>
            </a:r>
            <a:r>
              <a:rPr lang="en-US" baseline="-25000" dirty="0"/>
              <a:t>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5F1F0E0-4FF0-40A8-99A3-8B48809959C4}"/>
              </a:ext>
            </a:extLst>
          </p:cNvPr>
          <p:cNvSpPr txBox="1"/>
          <p:nvPr/>
        </p:nvSpPr>
        <p:spPr>
          <a:xfrm>
            <a:off x="10366334" y="3944197"/>
            <a:ext cx="367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j</a:t>
            </a:r>
            <a:r>
              <a:rPr lang="en-US" baseline="-25000" dirty="0" err="1"/>
              <a:t>b</a:t>
            </a:r>
            <a:endParaRPr lang="en-US" baseline="-25000" dirty="0"/>
          </a:p>
        </p:txBody>
      </p:sp>
      <p:sp>
        <p:nvSpPr>
          <p:cNvPr id="13" name="Arrow: Curved Up 12">
            <a:extLst>
              <a:ext uri="{FF2B5EF4-FFF2-40B4-BE49-F238E27FC236}">
                <a16:creationId xmlns:a16="http://schemas.microsoft.com/office/drawing/2014/main" id="{75724C64-A700-4BAF-92B6-857CC31BBBDA}"/>
              </a:ext>
            </a:extLst>
          </p:cNvPr>
          <p:cNvSpPr/>
          <p:nvPr/>
        </p:nvSpPr>
        <p:spPr>
          <a:xfrm>
            <a:off x="8474696" y="4779390"/>
            <a:ext cx="1971765" cy="518474"/>
          </a:xfrm>
          <a:prstGeom prst="curvedUp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3B2EBF1-C0C8-4C69-9413-EA9B2EDCD1A2}"/>
              </a:ext>
            </a:extLst>
          </p:cNvPr>
          <p:cNvSpPr txBox="1"/>
          <p:nvPr/>
        </p:nvSpPr>
        <p:spPr>
          <a:xfrm>
            <a:off x="9295609" y="5290347"/>
            <a:ext cx="3299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400" dirty="0"/>
              <a:t>Δ</a:t>
            </a:r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B24DD90-E1E7-452F-B5DB-B01B684D52BC}"/>
              </a:ext>
            </a:extLst>
          </p:cNvPr>
          <p:cNvCxnSpPr>
            <a:cxnSpLocks/>
            <a:stCxn id="7" idx="1"/>
          </p:cNvCxnSpPr>
          <p:nvPr/>
        </p:nvCxnSpPr>
        <p:spPr>
          <a:xfrm flipH="1" flipV="1">
            <a:off x="9450373" y="2812330"/>
            <a:ext cx="856304" cy="1248526"/>
          </a:xfrm>
          <a:prstGeom prst="line">
            <a:avLst/>
          </a:prstGeom>
          <a:ln>
            <a:solidFill>
              <a:srgbClr val="00B05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Flowchart: Connector 21">
            <a:extLst>
              <a:ext uri="{FF2B5EF4-FFF2-40B4-BE49-F238E27FC236}">
                <a16:creationId xmlns:a16="http://schemas.microsoft.com/office/drawing/2014/main" id="{72BD014E-76F1-4EB9-B086-AB19C1BDE812}"/>
              </a:ext>
            </a:extLst>
          </p:cNvPr>
          <p:cNvSpPr/>
          <p:nvPr/>
        </p:nvSpPr>
        <p:spPr>
          <a:xfrm>
            <a:off x="9296399" y="2728636"/>
            <a:ext cx="45719" cy="86415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D7F01B5-7B99-48B3-9DBC-75918F4A510E}"/>
              </a:ext>
            </a:extLst>
          </p:cNvPr>
          <p:cNvSpPr txBox="1"/>
          <p:nvPr/>
        </p:nvSpPr>
        <p:spPr>
          <a:xfrm flipH="1">
            <a:off x="8887497" y="2449842"/>
            <a:ext cx="5883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W</a:t>
            </a:r>
            <a:r>
              <a:rPr lang="en-US" baseline="-25000" dirty="0" err="1"/>
              <a:t>a</a:t>
            </a:r>
            <a:endParaRPr lang="en-US" baseline="-250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50C9546-3C93-42A5-A37C-1B55AA502A8B}"/>
              </a:ext>
            </a:extLst>
          </p:cNvPr>
          <p:cNvSpPr txBox="1"/>
          <p:nvPr/>
        </p:nvSpPr>
        <p:spPr>
          <a:xfrm>
            <a:off x="9460578" y="2569530"/>
            <a:ext cx="581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W</a:t>
            </a:r>
            <a:r>
              <a:rPr lang="en-US" baseline="-25000" dirty="0" err="1"/>
              <a:t>b</a:t>
            </a:r>
            <a:endParaRPr lang="en-US" baseline="-25000" dirty="0"/>
          </a:p>
        </p:txBody>
      </p:sp>
      <p:sp>
        <p:nvSpPr>
          <p:cNvPr id="25" name="Flowchart: Connector 24">
            <a:extLst>
              <a:ext uri="{FF2B5EF4-FFF2-40B4-BE49-F238E27FC236}">
                <a16:creationId xmlns:a16="http://schemas.microsoft.com/office/drawing/2014/main" id="{49622F60-684D-4912-B6C0-35E3BADA7226}"/>
              </a:ext>
            </a:extLst>
          </p:cNvPr>
          <p:cNvSpPr/>
          <p:nvPr/>
        </p:nvSpPr>
        <p:spPr>
          <a:xfrm>
            <a:off x="9439369" y="2746340"/>
            <a:ext cx="45719" cy="86415"/>
          </a:xfrm>
          <a:prstGeom prst="flowChartConnector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55E8273-5D9E-4B37-A147-2D0A12B3D36B}"/>
              </a:ext>
            </a:extLst>
          </p:cNvPr>
          <p:cNvCxnSpPr>
            <a:cxnSpLocks/>
            <a:stCxn id="11" idx="0"/>
            <a:endCxn id="25" idx="3"/>
          </p:cNvCxnSpPr>
          <p:nvPr/>
        </p:nvCxnSpPr>
        <p:spPr>
          <a:xfrm flipV="1">
            <a:off x="7998644" y="2820100"/>
            <a:ext cx="1447420" cy="686671"/>
          </a:xfrm>
          <a:prstGeom prst="line">
            <a:avLst/>
          </a:prstGeom>
          <a:ln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898BC3F8-2895-4DC5-8F7D-837875A26118}"/>
              </a:ext>
            </a:extLst>
          </p:cNvPr>
          <p:cNvCxnSpPr>
            <a:cxnSpLocks/>
            <a:endCxn id="22" idx="4"/>
          </p:cNvCxnSpPr>
          <p:nvPr/>
        </p:nvCxnSpPr>
        <p:spPr>
          <a:xfrm flipH="1" flipV="1">
            <a:off x="9319259" y="2815051"/>
            <a:ext cx="955826" cy="1313812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253CFF77-294C-4BCD-8578-3C750907F2DA}"/>
              </a:ext>
            </a:extLst>
          </p:cNvPr>
          <p:cNvSpPr txBox="1"/>
          <p:nvPr/>
        </p:nvSpPr>
        <p:spPr>
          <a:xfrm>
            <a:off x="7780975" y="4201353"/>
            <a:ext cx="3285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96F7BCE-0341-4A08-9BBC-2AAF6CC0647E}"/>
              </a:ext>
            </a:extLst>
          </p:cNvPr>
          <p:cNvSpPr txBox="1"/>
          <p:nvPr/>
        </p:nvSpPr>
        <p:spPr>
          <a:xfrm>
            <a:off x="10788341" y="4194674"/>
            <a:ext cx="5904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T+1</a:t>
            </a:r>
          </a:p>
        </p:txBody>
      </p:sp>
    </p:spTree>
    <p:extLst>
      <p:ext uri="{BB962C8B-B14F-4D97-AF65-F5344CB8AC3E}">
        <p14:creationId xmlns:p14="http://schemas.microsoft.com/office/powerpoint/2010/main" val="26042637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demoVideo">
            <a:hlinkClick r:id="" action="ppaction://media"/>
            <a:extLst>
              <a:ext uri="{FF2B5EF4-FFF2-40B4-BE49-F238E27FC236}">
                <a16:creationId xmlns:a16="http://schemas.microsoft.com/office/drawing/2014/main" id="{D8A42CE4-1CE4-4735-9CA0-5D285BB112E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525" y="1730375"/>
            <a:ext cx="12192000" cy="463550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4D72B31-AC55-4762-B636-4E3B8BE30E94}"/>
              </a:ext>
            </a:extLst>
          </p:cNvPr>
          <p:cNvSpPr txBox="1">
            <a:spLocks/>
          </p:cNvSpPr>
          <p:nvPr/>
        </p:nvSpPr>
        <p:spPr>
          <a:xfrm>
            <a:off x="1097280" y="696178"/>
            <a:ext cx="10058400" cy="145075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5408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11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46F3B-7993-46E6-B228-EE7CD42E1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DA47B70-27A5-4598-9CDD-B66077661CFF}"/>
              </a:ext>
            </a:extLst>
          </p:cNvPr>
          <p:cNvSpPr txBox="1">
            <a:spLocks/>
          </p:cNvSpPr>
          <p:nvPr/>
        </p:nvSpPr>
        <p:spPr>
          <a:xfrm>
            <a:off x="1249680" y="1866900"/>
            <a:ext cx="10058400" cy="4154594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100" dirty="0"/>
          </a:p>
        </p:txBody>
      </p:sp>
      <p:pic>
        <p:nvPicPr>
          <p:cNvPr id="5" name="Picture 4" descr="A close up of a logo&#10;&#10;Description generated with high confidence">
            <a:extLst>
              <a:ext uri="{FF2B5EF4-FFF2-40B4-BE49-F238E27FC236}">
                <a16:creationId xmlns:a16="http://schemas.microsoft.com/office/drawing/2014/main" id="{D05E027C-8E40-44BB-9508-21164AB373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030" y="1808056"/>
            <a:ext cx="4495800" cy="4495800"/>
          </a:xfrm>
          <a:prstGeom prst="rect">
            <a:avLst/>
          </a:prstGeom>
        </p:spPr>
      </p:pic>
      <p:pic>
        <p:nvPicPr>
          <p:cNvPr id="9" name="Picture 8" descr="A close up of a logo&#10;&#10;Description generated with high confidence">
            <a:extLst>
              <a:ext uri="{FF2B5EF4-FFF2-40B4-BE49-F238E27FC236}">
                <a16:creationId xmlns:a16="http://schemas.microsoft.com/office/drawing/2014/main" id="{9156596D-A6DE-45DC-8E77-6F3BEFFFA9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9755" y="1808056"/>
            <a:ext cx="4495800" cy="4495800"/>
          </a:xfrm>
          <a:prstGeom prst="rect">
            <a:avLst/>
          </a:prstGeom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D00FD5EC-29ED-469C-A55B-85925FC4CDFB}"/>
              </a:ext>
            </a:extLst>
          </p:cNvPr>
          <p:cNvSpPr/>
          <p:nvPr/>
        </p:nvSpPr>
        <p:spPr>
          <a:xfrm>
            <a:off x="10429875" y="5438775"/>
            <a:ext cx="1533525" cy="71225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E1FB925-00DD-46F8-82E1-103CA9A48637}"/>
              </a:ext>
            </a:extLst>
          </p:cNvPr>
          <p:cNvCxnSpPr/>
          <p:nvPr/>
        </p:nvCxnSpPr>
        <p:spPr>
          <a:xfrm>
            <a:off x="10506075" y="5648325"/>
            <a:ext cx="29718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05F57283-A151-4E40-8964-79F6C722E3F4}"/>
              </a:ext>
            </a:extLst>
          </p:cNvPr>
          <p:cNvSpPr/>
          <p:nvPr/>
        </p:nvSpPr>
        <p:spPr>
          <a:xfrm flipV="1">
            <a:off x="10525125" y="5918730"/>
            <a:ext cx="297180" cy="7431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35000">
                <a:srgbClr val="92D050"/>
              </a:gs>
              <a:gs pos="64000">
                <a:srgbClr val="00B050"/>
              </a:gs>
              <a:gs pos="100000">
                <a:srgbClr val="0070C0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2D9780A-AB12-4E83-929E-F2C780376C54}"/>
              </a:ext>
            </a:extLst>
          </p:cNvPr>
          <p:cNvSpPr txBox="1"/>
          <p:nvPr/>
        </p:nvSpPr>
        <p:spPr>
          <a:xfrm>
            <a:off x="10918508" y="5506529"/>
            <a:ext cx="15335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Ground Truth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C31077E-AEB1-4420-8AAC-ACCC2E3CA6AF}"/>
              </a:ext>
            </a:extLst>
          </p:cNvPr>
          <p:cNvSpPr txBox="1"/>
          <p:nvPr/>
        </p:nvSpPr>
        <p:spPr>
          <a:xfrm>
            <a:off x="10942320" y="5812249"/>
            <a:ext cx="15335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SVO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DEFED38-34B7-4961-9C99-C5AC65C86DA2}"/>
              </a:ext>
            </a:extLst>
          </p:cNvPr>
          <p:cNvSpPr txBox="1"/>
          <p:nvPr/>
        </p:nvSpPr>
        <p:spPr>
          <a:xfrm>
            <a:off x="1026795" y="5918730"/>
            <a:ext cx="685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solidFill>
                  <a:schemeClr val="bg1"/>
                </a:solidFill>
              </a:rPr>
              <a:t>Seq</a:t>
            </a:r>
            <a:r>
              <a:rPr lang="en-US" sz="1400" dirty="0">
                <a:solidFill>
                  <a:schemeClr val="bg1"/>
                </a:solidFill>
              </a:rPr>
              <a:t> 00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7F87F2A-E72F-405F-9C1C-CF60B3BDF60C}"/>
              </a:ext>
            </a:extLst>
          </p:cNvPr>
          <p:cNvSpPr txBox="1"/>
          <p:nvPr/>
        </p:nvSpPr>
        <p:spPr>
          <a:xfrm>
            <a:off x="5673090" y="5909734"/>
            <a:ext cx="685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solidFill>
                  <a:schemeClr val="bg1"/>
                </a:solidFill>
              </a:rPr>
              <a:t>Seq</a:t>
            </a:r>
            <a:r>
              <a:rPr lang="en-US" sz="1400" dirty="0">
                <a:solidFill>
                  <a:schemeClr val="bg1"/>
                </a:solidFill>
              </a:rPr>
              <a:t> 02</a:t>
            </a:r>
          </a:p>
        </p:txBody>
      </p:sp>
    </p:spTree>
    <p:extLst>
      <p:ext uri="{BB962C8B-B14F-4D97-AF65-F5344CB8AC3E}">
        <p14:creationId xmlns:p14="http://schemas.microsoft.com/office/powerpoint/2010/main" val="32249473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46F3B-7993-46E6-B228-EE7CD42E1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dirty="0"/>
              <a:t>Results: FAST vs SIFT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DA47B70-27A5-4598-9CDD-B66077661CFF}"/>
              </a:ext>
            </a:extLst>
          </p:cNvPr>
          <p:cNvSpPr txBox="1">
            <a:spLocks/>
          </p:cNvSpPr>
          <p:nvPr/>
        </p:nvSpPr>
        <p:spPr>
          <a:xfrm>
            <a:off x="1249680" y="1866900"/>
            <a:ext cx="10058400" cy="4154594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100" dirty="0"/>
          </a:p>
        </p:txBody>
      </p:sp>
      <p:pic>
        <p:nvPicPr>
          <p:cNvPr id="9" name="Picture 8" descr="A close up of a logo&#10;&#10;Description generated with high confidence">
            <a:extLst>
              <a:ext uri="{FF2B5EF4-FFF2-40B4-BE49-F238E27FC236}">
                <a16:creationId xmlns:a16="http://schemas.microsoft.com/office/drawing/2014/main" id="{9156596D-A6DE-45DC-8E77-6F3BEFFFA9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555" y="1808056"/>
            <a:ext cx="4495800" cy="4495800"/>
          </a:xfrm>
          <a:prstGeom prst="rect">
            <a:avLst/>
          </a:prstGeom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D00FD5EC-29ED-469C-A55B-85925FC4CDFB}"/>
              </a:ext>
            </a:extLst>
          </p:cNvPr>
          <p:cNvSpPr/>
          <p:nvPr/>
        </p:nvSpPr>
        <p:spPr>
          <a:xfrm>
            <a:off x="10429875" y="5438775"/>
            <a:ext cx="1533525" cy="71225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E1FB925-00DD-46F8-82E1-103CA9A48637}"/>
              </a:ext>
            </a:extLst>
          </p:cNvPr>
          <p:cNvCxnSpPr/>
          <p:nvPr/>
        </p:nvCxnSpPr>
        <p:spPr>
          <a:xfrm>
            <a:off x="10506075" y="5648325"/>
            <a:ext cx="29718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05F57283-A151-4E40-8964-79F6C722E3F4}"/>
              </a:ext>
            </a:extLst>
          </p:cNvPr>
          <p:cNvSpPr/>
          <p:nvPr/>
        </p:nvSpPr>
        <p:spPr>
          <a:xfrm flipV="1">
            <a:off x="10525125" y="5918730"/>
            <a:ext cx="297180" cy="7431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35000">
                <a:srgbClr val="92D050"/>
              </a:gs>
              <a:gs pos="64000">
                <a:srgbClr val="00B050"/>
              </a:gs>
              <a:gs pos="100000">
                <a:srgbClr val="0070C0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2D9780A-AB12-4E83-929E-F2C780376C54}"/>
              </a:ext>
            </a:extLst>
          </p:cNvPr>
          <p:cNvSpPr txBox="1"/>
          <p:nvPr/>
        </p:nvSpPr>
        <p:spPr>
          <a:xfrm>
            <a:off x="10918508" y="5506529"/>
            <a:ext cx="15335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Ground Truth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C31077E-AEB1-4420-8AAC-ACCC2E3CA6AF}"/>
              </a:ext>
            </a:extLst>
          </p:cNvPr>
          <p:cNvSpPr txBox="1"/>
          <p:nvPr/>
        </p:nvSpPr>
        <p:spPr>
          <a:xfrm>
            <a:off x="10942320" y="5812249"/>
            <a:ext cx="15335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SVO</a:t>
            </a:r>
          </a:p>
        </p:txBody>
      </p:sp>
      <p:pic>
        <p:nvPicPr>
          <p:cNvPr id="6" name="Picture 5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98A1915C-3A24-4E9C-A8F3-2031386B90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2624" y="1808056"/>
            <a:ext cx="4495801" cy="449580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E80F7EB-C705-4160-A9C7-C7436C9844DC}"/>
              </a:ext>
            </a:extLst>
          </p:cNvPr>
          <p:cNvSpPr txBox="1"/>
          <p:nvPr/>
        </p:nvSpPr>
        <p:spPr>
          <a:xfrm>
            <a:off x="4855845" y="5918730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FAST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4E4D88E-BB3E-46A4-BF97-86896EF7AD09}"/>
              </a:ext>
            </a:extLst>
          </p:cNvPr>
          <p:cNvSpPr txBox="1"/>
          <p:nvPr/>
        </p:nvSpPr>
        <p:spPr>
          <a:xfrm>
            <a:off x="9612630" y="5901598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SIFT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8482E36-D1D4-45C0-8EFA-7659E6601477}"/>
              </a:ext>
            </a:extLst>
          </p:cNvPr>
          <p:cNvSpPr txBox="1"/>
          <p:nvPr/>
        </p:nvSpPr>
        <p:spPr>
          <a:xfrm>
            <a:off x="5762624" y="5918730"/>
            <a:ext cx="685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solidFill>
                  <a:schemeClr val="bg1"/>
                </a:solidFill>
              </a:rPr>
              <a:t>Seq</a:t>
            </a:r>
            <a:r>
              <a:rPr lang="en-US" sz="1400" dirty="0">
                <a:solidFill>
                  <a:schemeClr val="bg1"/>
                </a:solidFill>
              </a:rPr>
              <a:t> 02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8515918-59F9-4813-8A16-CDA819E568BA}"/>
              </a:ext>
            </a:extLst>
          </p:cNvPr>
          <p:cNvSpPr txBox="1"/>
          <p:nvPr/>
        </p:nvSpPr>
        <p:spPr>
          <a:xfrm>
            <a:off x="1049654" y="5899354"/>
            <a:ext cx="685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solidFill>
                  <a:schemeClr val="bg1"/>
                </a:solidFill>
              </a:rPr>
              <a:t>Seq</a:t>
            </a:r>
            <a:r>
              <a:rPr lang="en-US" sz="1400" dirty="0">
                <a:solidFill>
                  <a:schemeClr val="bg1"/>
                </a:solidFill>
              </a:rPr>
              <a:t> 02</a:t>
            </a:r>
          </a:p>
        </p:txBody>
      </p:sp>
    </p:spTree>
    <p:extLst>
      <p:ext uri="{BB962C8B-B14F-4D97-AF65-F5344CB8AC3E}">
        <p14:creationId xmlns:p14="http://schemas.microsoft.com/office/powerpoint/2010/main" val="26345147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46F3B-7993-46E6-B228-EE7CD42E1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dirty="0"/>
              <a:t>Results: Clique vs RANSAC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DA47B70-27A5-4598-9CDD-B66077661CFF}"/>
              </a:ext>
            </a:extLst>
          </p:cNvPr>
          <p:cNvSpPr txBox="1">
            <a:spLocks/>
          </p:cNvSpPr>
          <p:nvPr/>
        </p:nvSpPr>
        <p:spPr>
          <a:xfrm>
            <a:off x="1249680" y="1866900"/>
            <a:ext cx="10058400" cy="4154594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100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D00FD5EC-29ED-469C-A55B-85925FC4CDFB}"/>
              </a:ext>
            </a:extLst>
          </p:cNvPr>
          <p:cNvSpPr/>
          <p:nvPr/>
        </p:nvSpPr>
        <p:spPr>
          <a:xfrm>
            <a:off x="10429875" y="5438775"/>
            <a:ext cx="1533525" cy="71225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E1FB925-00DD-46F8-82E1-103CA9A48637}"/>
              </a:ext>
            </a:extLst>
          </p:cNvPr>
          <p:cNvCxnSpPr/>
          <p:nvPr/>
        </p:nvCxnSpPr>
        <p:spPr>
          <a:xfrm>
            <a:off x="10506075" y="5648325"/>
            <a:ext cx="29718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05F57283-A151-4E40-8964-79F6C722E3F4}"/>
              </a:ext>
            </a:extLst>
          </p:cNvPr>
          <p:cNvSpPr/>
          <p:nvPr/>
        </p:nvSpPr>
        <p:spPr>
          <a:xfrm flipV="1">
            <a:off x="10525125" y="5918730"/>
            <a:ext cx="297180" cy="7431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35000">
                <a:srgbClr val="92D050"/>
              </a:gs>
              <a:gs pos="64000">
                <a:srgbClr val="00B050"/>
              </a:gs>
              <a:gs pos="100000">
                <a:srgbClr val="0070C0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2D9780A-AB12-4E83-929E-F2C780376C54}"/>
              </a:ext>
            </a:extLst>
          </p:cNvPr>
          <p:cNvSpPr txBox="1"/>
          <p:nvPr/>
        </p:nvSpPr>
        <p:spPr>
          <a:xfrm>
            <a:off x="10918508" y="5506529"/>
            <a:ext cx="15335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Ground Truth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C31077E-AEB1-4420-8AAC-ACCC2E3CA6AF}"/>
              </a:ext>
            </a:extLst>
          </p:cNvPr>
          <p:cNvSpPr txBox="1"/>
          <p:nvPr/>
        </p:nvSpPr>
        <p:spPr>
          <a:xfrm>
            <a:off x="10942320" y="5812249"/>
            <a:ext cx="15335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SVO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80F7EB-C705-4160-A9C7-C7436C9844DC}"/>
              </a:ext>
            </a:extLst>
          </p:cNvPr>
          <p:cNvSpPr txBox="1"/>
          <p:nvPr/>
        </p:nvSpPr>
        <p:spPr>
          <a:xfrm>
            <a:off x="1026795" y="5918730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FAST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4E4D88E-BB3E-46A4-BF97-86896EF7AD09}"/>
              </a:ext>
            </a:extLst>
          </p:cNvPr>
          <p:cNvSpPr txBox="1"/>
          <p:nvPr/>
        </p:nvSpPr>
        <p:spPr>
          <a:xfrm>
            <a:off x="5783580" y="5901598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SIFT</a:t>
            </a:r>
          </a:p>
        </p:txBody>
      </p:sp>
      <p:pic>
        <p:nvPicPr>
          <p:cNvPr id="15" name="Picture 14" descr="A close up of a logo&#10;&#10;Description generated with high confidence">
            <a:extLst>
              <a:ext uri="{FF2B5EF4-FFF2-40B4-BE49-F238E27FC236}">
                <a16:creationId xmlns:a16="http://schemas.microsoft.com/office/drawing/2014/main" id="{9BBB4AEE-C61B-4C30-8456-8EBE0552F3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030" y="1808056"/>
            <a:ext cx="4495800" cy="44958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0036603-BD66-4126-BB91-102F3F1DDA51}"/>
              </a:ext>
            </a:extLst>
          </p:cNvPr>
          <p:cNvSpPr txBox="1"/>
          <p:nvPr/>
        </p:nvSpPr>
        <p:spPr>
          <a:xfrm>
            <a:off x="1026795" y="5918730"/>
            <a:ext cx="685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solidFill>
                  <a:schemeClr val="bg1"/>
                </a:solidFill>
              </a:rPr>
              <a:t>Seq</a:t>
            </a:r>
            <a:r>
              <a:rPr lang="en-US" sz="1400" dirty="0">
                <a:solidFill>
                  <a:schemeClr val="bg1"/>
                </a:solidFill>
              </a:rPr>
              <a:t> 00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82CC3CF-D185-45C9-BC37-E0CAF6CACA68}"/>
              </a:ext>
            </a:extLst>
          </p:cNvPr>
          <p:cNvSpPr txBox="1"/>
          <p:nvPr/>
        </p:nvSpPr>
        <p:spPr>
          <a:xfrm>
            <a:off x="4855845" y="5980284"/>
            <a:ext cx="8648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Clique</a:t>
            </a:r>
          </a:p>
        </p:txBody>
      </p:sp>
      <p:pic>
        <p:nvPicPr>
          <p:cNvPr id="8" name="Picture 7" descr="A close up of a logo&#10;&#10;Description generated with high confidence">
            <a:extLst>
              <a:ext uri="{FF2B5EF4-FFF2-40B4-BE49-F238E27FC236}">
                <a16:creationId xmlns:a16="http://schemas.microsoft.com/office/drawing/2014/main" id="{FE85FDBF-17EC-4FF9-8939-174FD9D4B4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4051" y="1808057"/>
            <a:ext cx="4495800" cy="44958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5993EA4-76F2-4141-A13E-36A651665CE3}"/>
              </a:ext>
            </a:extLst>
          </p:cNvPr>
          <p:cNvSpPr txBox="1"/>
          <p:nvPr/>
        </p:nvSpPr>
        <p:spPr>
          <a:xfrm>
            <a:off x="5713095" y="5956830"/>
            <a:ext cx="685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solidFill>
                  <a:schemeClr val="bg1"/>
                </a:solidFill>
              </a:rPr>
              <a:t>Seq</a:t>
            </a:r>
            <a:r>
              <a:rPr lang="en-US" sz="1400" dirty="0">
                <a:solidFill>
                  <a:schemeClr val="bg1"/>
                </a:solidFill>
              </a:rPr>
              <a:t> 00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10D21B9-1E22-4DBE-AC63-4B601232C9E9}"/>
              </a:ext>
            </a:extLst>
          </p:cNvPr>
          <p:cNvSpPr txBox="1"/>
          <p:nvPr/>
        </p:nvSpPr>
        <p:spPr>
          <a:xfrm>
            <a:off x="9418320" y="5970759"/>
            <a:ext cx="8648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RANSAC</a:t>
            </a:r>
          </a:p>
        </p:txBody>
      </p:sp>
    </p:spTree>
    <p:extLst>
      <p:ext uri="{BB962C8B-B14F-4D97-AF65-F5344CB8AC3E}">
        <p14:creationId xmlns:p14="http://schemas.microsoft.com/office/powerpoint/2010/main" val="19865821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46F3B-7993-46E6-B228-EE7CD42E1B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Tunable Parameters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DA47B70-27A5-4598-9CDD-B66077661CFF}"/>
              </a:ext>
            </a:extLst>
          </p:cNvPr>
          <p:cNvSpPr txBox="1">
            <a:spLocks/>
          </p:cNvSpPr>
          <p:nvPr/>
        </p:nvSpPr>
        <p:spPr>
          <a:xfrm>
            <a:off x="1249680" y="1866900"/>
            <a:ext cx="10058400" cy="4154594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100" dirty="0"/>
              <a:t>Disparity computation – block size, number of disparities</a:t>
            </a:r>
          </a:p>
          <a:p>
            <a:pPr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100" dirty="0"/>
              <a:t>KLT tracker – block size, image scale (pyramid)</a:t>
            </a:r>
          </a:p>
          <a:p>
            <a:pPr lvl="1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dirty="0"/>
              <a:t>KLT error threshold</a:t>
            </a:r>
          </a:p>
          <a:p>
            <a:pPr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100" dirty="0"/>
              <a:t>Clique consistent point difference threshold</a:t>
            </a:r>
          </a:p>
          <a:p>
            <a:pPr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100" dirty="0"/>
              <a:t>Re-projection error threshold</a:t>
            </a:r>
          </a:p>
          <a:p>
            <a:pPr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100" dirty="0"/>
          </a:p>
        </p:txBody>
      </p:sp>
    </p:spTree>
    <p:extLst>
      <p:ext uri="{BB962C8B-B14F-4D97-AF65-F5344CB8AC3E}">
        <p14:creationId xmlns:p14="http://schemas.microsoft.com/office/powerpoint/2010/main" val="30625586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46F3B-7993-46E6-B228-EE7CD42E1B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DA47B70-27A5-4598-9CDD-B66077661CFF}"/>
              </a:ext>
            </a:extLst>
          </p:cNvPr>
          <p:cNvSpPr txBox="1">
            <a:spLocks/>
          </p:cNvSpPr>
          <p:nvPr/>
        </p:nvSpPr>
        <p:spPr>
          <a:xfrm>
            <a:off x="1249680" y="1866900"/>
            <a:ext cx="10058400" cy="4154594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100" dirty="0"/>
              <a:t>Brightness invariant feature tracking</a:t>
            </a:r>
          </a:p>
          <a:p>
            <a:pPr lvl="1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dirty="0"/>
              <a:t>Neural network for feature matching -  Universal Correspondence Network</a:t>
            </a:r>
            <a:endParaRPr lang="en-US" sz="2100" dirty="0"/>
          </a:p>
          <a:p>
            <a:pPr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100" dirty="0"/>
              <a:t>Faster inlier detection</a:t>
            </a:r>
          </a:p>
          <a:p>
            <a:pPr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100" dirty="0"/>
              <a:t>Integration of other sensor data</a:t>
            </a:r>
          </a:p>
        </p:txBody>
      </p:sp>
    </p:spTree>
    <p:extLst>
      <p:ext uri="{BB962C8B-B14F-4D97-AF65-F5344CB8AC3E}">
        <p14:creationId xmlns:p14="http://schemas.microsoft.com/office/powerpoint/2010/main" val="6054777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2" name="Rectangle 81">
            <a:extLst>
              <a:ext uri="{FF2B5EF4-FFF2-40B4-BE49-F238E27FC236}">
                <a16:creationId xmlns:a16="http://schemas.microsoft.com/office/drawing/2014/main" id="{2F888C18-7E74-4A98-A7B4-A5C43583A48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045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960271-BE30-7B42-A0A9-4ED436EC53D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/>
          </a:blip>
          <a:srcRect l="7573" r="10181" b="-1"/>
          <a:stretch/>
        </p:blipFill>
        <p:spPr>
          <a:xfrm>
            <a:off x="7609592" y="1"/>
            <a:ext cx="4580097" cy="3396995"/>
          </a:xfrm>
          <a:prstGeom prst="rect">
            <a:avLst/>
          </a:prstGeom>
        </p:spPr>
      </p:pic>
      <p:sp>
        <p:nvSpPr>
          <p:cNvPr id="84" name="Rectangle 83">
            <a:extLst>
              <a:ext uri="{FF2B5EF4-FFF2-40B4-BE49-F238E27FC236}">
                <a16:creationId xmlns:a16="http://schemas.microsoft.com/office/drawing/2014/main" id="{20436840-698D-4B5F-A7C0-101AD48D861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" y="0"/>
            <a:ext cx="754787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3682BE5A-770A-4799-BE6D-CE0BD0AD28C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47894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F544F3D-9ABE-5648-80F0-1F5DD1767B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902" r="4827" b="2"/>
          <a:stretch/>
        </p:blipFill>
        <p:spPr>
          <a:xfrm>
            <a:off x="7609592" y="3397006"/>
            <a:ext cx="4578557" cy="3396985"/>
          </a:xfrm>
          <a:prstGeom prst="rect">
            <a:avLst/>
          </a:prstGeom>
        </p:spPr>
      </p:pic>
      <p:sp>
        <p:nvSpPr>
          <p:cNvPr id="88" name="Rectangle 87">
            <a:extLst>
              <a:ext uri="{FF2B5EF4-FFF2-40B4-BE49-F238E27FC236}">
                <a16:creationId xmlns:a16="http://schemas.microsoft.com/office/drawing/2014/main" id="{85B58713-80A3-4F72-8ADA-A63E6BA8BC0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47894" y="3396996"/>
            <a:ext cx="464256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8C4BB8-2B35-A14C-89B6-9CCB9A96C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516835"/>
            <a:ext cx="5977937" cy="1666501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What is Visual Odometry?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4A1031-A977-9D49-A948-4CD6D9DF2C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2236304"/>
            <a:ext cx="5977938" cy="3652667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rgbClr val="FFFFFF"/>
                </a:solidFill>
              </a:rPr>
              <a:t> Visual Odometry is the estimating the motion of a camera in real time using sequential images</a:t>
            </a:r>
          </a:p>
          <a:p>
            <a:pPr marL="0" indent="0">
              <a:buNone/>
            </a:pPr>
            <a:endParaRPr lang="en-US" sz="2100" dirty="0">
              <a:solidFill>
                <a:srgbClr val="FFFFFF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rgbClr val="FFFFFF"/>
                </a:solidFill>
              </a:rPr>
              <a:t> The idea was first introduced for planetary rovers operating on Mars – Moravec 1980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100" dirty="0">
              <a:solidFill>
                <a:srgbClr val="FFFFFF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rgbClr val="FFFFFF"/>
                </a:solidFill>
              </a:rPr>
              <a:t>6-DOF of the robot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rgbClr val="FFFFFF"/>
                </a:solidFill>
              </a:rPr>
              <a:t>Euler Angles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rgbClr val="FFFFFF"/>
                </a:solidFill>
              </a:rPr>
              <a:t>Cartesian Coordinates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1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80854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46F3B-7993-46E6-B228-EE7CD42E1B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DA47B70-27A5-4598-9CDD-B66077661CFF}"/>
              </a:ext>
            </a:extLst>
          </p:cNvPr>
          <p:cNvSpPr txBox="1">
            <a:spLocks/>
          </p:cNvSpPr>
          <p:nvPr/>
        </p:nvSpPr>
        <p:spPr>
          <a:xfrm>
            <a:off x="1249680" y="1866900"/>
            <a:ext cx="10058400" cy="4154594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[1] A. Howard. Real-time stereo visual odometry for autonomous ground vehicles. In </a:t>
            </a:r>
            <a:r>
              <a:rPr lang="en-US" i="1" dirty="0"/>
              <a:t>IEEE Int.</a:t>
            </a:r>
          </a:p>
          <a:p>
            <a:r>
              <a:rPr lang="en-US" i="1" dirty="0"/>
              <a:t>Conf. on Intelligent Robots and Systems </a:t>
            </a:r>
            <a:r>
              <a:rPr lang="en-US" dirty="0"/>
              <a:t>, Sep 2008</a:t>
            </a:r>
          </a:p>
          <a:p>
            <a:r>
              <a:rPr lang="en-US" dirty="0"/>
              <a:t>[2] C. B. Choy, J. </a:t>
            </a:r>
            <a:r>
              <a:rPr lang="en-US" dirty="0" err="1"/>
              <a:t>Gwak</a:t>
            </a:r>
            <a:r>
              <a:rPr lang="en-US" dirty="0"/>
              <a:t>, S. Savarese and M. </a:t>
            </a:r>
            <a:r>
              <a:rPr lang="en-US" dirty="0" err="1"/>
              <a:t>Chandraker</a:t>
            </a:r>
            <a:r>
              <a:rPr lang="en-US" dirty="0"/>
              <a:t>. Universal Correspondence Network.</a:t>
            </a:r>
          </a:p>
          <a:p>
            <a:r>
              <a:rPr lang="en-US" i="1" dirty="0"/>
              <a:t>NIPS </a:t>
            </a:r>
            <a:r>
              <a:rPr lang="en-US" dirty="0"/>
              <a:t>, 2016</a:t>
            </a:r>
          </a:p>
          <a:p>
            <a:r>
              <a:rPr lang="en-US" sz="2100" dirty="0"/>
              <a:t>[3]</a:t>
            </a:r>
            <a:r>
              <a:rPr lang="en-US" dirty="0"/>
              <a:t> http://www.cvlibs.net/datasets/kitti/eval_odometry.php</a:t>
            </a:r>
            <a:endParaRPr lang="en-US" sz="2100" dirty="0"/>
          </a:p>
        </p:txBody>
      </p:sp>
    </p:spTree>
    <p:extLst>
      <p:ext uri="{BB962C8B-B14F-4D97-AF65-F5344CB8AC3E}">
        <p14:creationId xmlns:p14="http://schemas.microsoft.com/office/powerpoint/2010/main" val="12711336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98FF318-5E69-664C-9524-282BA1CADA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4919" y="1916318"/>
            <a:ext cx="2193789" cy="395277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7BFC50A-23EC-F540-A220-4B13DF5C90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 dirty="0"/>
              <a:t>VSLAM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79B0E6-CFB1-D742-B1C3-B24CD7407C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1845734"/>
            <a:ext cx="6454987" cy="4023360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100" dirty="0"/>
              <a:t>Simultaneous Localization and Mapping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1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100" dirty="0"/>
              <a:t>The goal of SLAM is to obtain a global, consistent estimate of the camera's path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1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100" dirty="0"/>
              <a:t>Visual Odometry is used as a building block of SLAM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1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100" dirty="0"/>
              <a:t>SLAM finds loop closures in the paths generated by Visual Odometry and adjusts the drifts in the path</a:t>
            </a:r>
          </a:p>
        </p:txBody>
      </p:sp>
    </p:spTree>
    <p:extLst>
      <p:ext uri="{BB962C8B-B14F-4D97-AF65-F5344CB8AC3E}">
        <p14:creationId xmlns:p14="http://schemas.microsoft.com/office/powerpoint/2010/main" val="20648572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75896A25-D088-48F0-A2E7-9C44D9F6B40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045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2922B7-D3FA-4742-A278-BD49BFA1CAE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/>
          </a:blip>
          <a:srcRect l="9870" r="15482" b="1"/>
          <a:stretch/>
        </p:blipFill>
        <p:spPr>
          <a:xfrm>
            <a:off x="8823776" y="4624943"/>
            <a:ext cx="2130900" cy="1748424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DDCD6B11-13E6-4A46-9C85-F8EB0F35C5E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" y="0"/>
            <a:ext cx="754787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5EBCDCE-0F4C-477C-AB15-886C5F27B11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47894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17DFFBB-674A-8E42-BB2A-A9D1C2F4CD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084579" y="682099"/>
            <a:ext cx="3609294" cy="1353485"/>
          </a:xfrm>
          <a:prstGeom prst="rect">
            <a:avLst/>
          </a:prstGeom>
        </p:spPr>
      </p:pic>
      <p:sp>
        <p:nvSpPr>
          <p:cNvPr id="39" name="Rectangle 33">
            <a:extLst>
              <a:ext uri="{FF2B5EF4-FFF2-40B4-BE49-F238E27FC236}">
                <a16:creationId xmlns:a16="http://schemas.microsoft.com/office/drawing/2014/main" id="{17820F06-C1AE-4232-AEE8-3AC8189E4BA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47894" y="2361916"/>
            <a:ext cx="464256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5">
            <a:extLst>
              <a:ext uri="{FF2B5EF4-FFF2-40B4-BE49-F238E27FC236}">
                <a16:creationId xmlns:a16="http://schemas.microsoft.com/office/drawing/2014/main" id="{9A62E9AA-DA4C-405A-B6ED-5B1FE7A8D1B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47894" y="4432072"/>
            <a:ext cx="464256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77ADD86-987C-3648-A6B1-D3E1E2D53A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084579" y="2828953"/>
            <a:ext cx="3609294" cy="12000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7A9332E-5AD4-9D4C-982E-406D2C3D79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516835"/>
            <a:ext cx="5977937" cy="1666501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Applications of Visual Odometry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C2D46B-7554-5149-A8DE-F4F935164C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2236304"/>
            <a:ext cx="5977938" cy="3652667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</a:rPr>
              <a:t>Movement prediction in uneven terrains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</a:rPr>
              <a:t>Motion estimation for vehicles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HD mapping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Autonomous cars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</a:rPr>
              <a:t>Possible use in AR/VR applications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</a:rPr>
              <a:t>Challenges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Robustness to lighting conditions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Lack of features / non-overlapping images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Without loop closure the estimate still drifts</a:t>
            </a:r>
          </a:p>
        </p:txBody>
      </p:sp>
    </p:spTree>
    <p:extLst>
      <p:ext uri="{BB962C8B-B14F-4D97-AF65-F5344CB8AC3E}">
        <p14:creationId xmlns:p14="http://schemas.microsoft.com/office/powerpoint/2010/main" val="27784411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9">
            <a:extLst>
              <a:ext uri="{FF2B5EF4-FFF2-40B4-BE49-F238E27FC236}">
                <a16:creationId xmlns:a16="http://schemas.microsoft.com/office/drawing/2014/main" id="{FB5993E2-C02B-4335-ABA5-D8EC465551E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1">
            <a:extLst>
              <a:ext uri="{FF2B5EF4-FFF2-40B4-BE49-F238E27FC236}">
                <a16:creationId xmlns:a16="http://schemas.microsoft.com/office/drawing/2014/main" id="{C0B801A2-5622-4BE8-9AD2-C337A2CD002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3">
            <a:extLst>
              <a:ext uri="{FF2B5EF4-FFF2-40B4-BE49-F238E27FC236}">
                <a16:creationId xmlns:a16="http://schemas.microsoft.com/office/drawing/2014/main" id="{B7AF614F-5BC3-4086-99F5-B87C5847A07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859ACF-F0AF-D045-A7B7-D1B67DA572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5"/>
            <a:ext cx="3084844" cy="5772840"/>
          </a:xfrm>
        </p:spPr>
        <p:txBody>
          <a:bodyPr anchor="ctr"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Types of Visual Odometry</a:t>
            </a:r>
          </a:p>
        </p:txBody>
      </p:sp>
      <p:graphicFrame>
        <p:nvGraphicFramePr>
          <p:cNvPr id="19" name="Content Placeholder 2">
            <a:extLst>
              <a:ext uri="{FF2B5EF4-FFF2-40B4-BE49-F238E27FC236}">
                <a16:creationId xmlns:a16="http://schemas.microsoft.com/office/drawing/2014/main" id="{DCB3E5D0-1CB7-444B-BBF7-EF856B8C508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45565508"/>
              </p:ext>
            </p:extLst>
          </p:nvPr>
        </p:nvGraphicFramePr>
        <p:xfrm>
          <a:off x="4741863" y="639763"/>
          <a:ext cx="6797675" cy="56499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348192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44CC594A-A820-450F-B363-C19201FCFEC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9FAB3DA-E9ED-4574-ABCC-378BC0FF1BBC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3B8D6B0-55D6-48DC-86D8-FD95D5F118A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5D75AD-5474-2B47-8893-E2F909262E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5"/>
            <a:ext cx="3084844" cy="2103875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Augmented Stereo Visual Odometry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98964-4F3E-B74A-89EF-72A2B07FEB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371" y="2910625"/>
            <a:ext cx="3084844" cy="3078694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FFFF"/>
                </a:solidFill>
              </a:rPr>
              <a:t>Lidar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FFFF"/>
                </a:solidFill>
              </a:rPr>
              <a:t>Time-of-flight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FFFF"/>
                </a:solidFill>
              </a:rPr>
              <a:t>RGB-Depth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FFFF"/>
                </a:solidFill>
              </a:rPr>
              <a:t>GPS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29ECC95-5DE2-8444-B8D4-CBBFE52EAA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0569" y="1300766"/>
            <a:ext cx="7347130" cy="41307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2BDA61B-53D7-45F4-9421-75AB18499D9F}"/>
              </a:ext>
            </a:extLst>
          </p:cNvPr>
          <p:cNvSpPr txBox="1"/>
          <p:nvPr/>
        </p:nvSpPr>
        <p:spPr>
          <a:xfrm>
            <a:off x="4535786" y="6636187"/>
            <a:ext cx="76562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*Image - https://www.wired.com/2015/04/cost-of-sensors-autonomous-cars/</a:t>
            </a:r>
          </a:p>
        </p:txBody>
      </p:sp>
    </p:spTree>
    <p:extLst>
      <p:ext uri="{BB962C8B-B14F-4D97-AF65-F5344CB8AC3E}">
        <p14:creationId xmlns:p14="http://schemas.microsoft.com/office/powerpoint/2010/main" val="15010265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EEDC69B-44B5-4914-8A19-A824A4F6C3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0569" y="2113623"/>
            <a:ext cx="3988084" cy="322037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02D4F84-A68E-574F-8FC0-13A5C5058C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 dirty="0"/>
              <a:t>The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769210-9FD2-6F42-9439-90AF98BC0A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8" y="1845734"/>
            <a:ext cx="6923291" cy="4023360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KITTI Vision Benchmark Suite dataset by KIT, Germany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Grayscale and color image data, with LIDAR laser data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Undistorted and stereo rectified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W x H – 1241 x 376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Calibration camera projection matrices are provided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 output poses for each frame are with respect to the 0</a:t>
            </a:r>
            <a:r>
              <a:rPr lang="en-US" baseline="30000" dirty="0"/>
              <a:t>th</a:t>
            </a:r>
            <a:r>
              <a:rPr lang="en-US" dirty="0"/>
              <a:t> image in the sequence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88315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C51CB5-F203-FB44-957E-544DEAAAE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9048FF-CF46-DF41-81E1-11E5A8F190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58019" y="1950550"/>
            <a:ext cx="9810541" cy="663859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Real-Time Stereo Visual Odometry for Autonomous Ground Vehicles by Andrew Howard, </a:t>
            </a:r>
            <a:r>
              <a:rPr lang="en-US" i="1" dirty="0"/>
              <a:t>IEEE 2008</a:t>
            </a:r>
          </a:p>
        </p:txBody>
      </p:sp>
      <p:graphicFrame>
        <p:nvGraphicFramePr>
          <p:cNvPr id="19" name="Diagram 18">
            <a:extLst>
              <a:ext uri="{FF2B5EF4-FFF2-40B4-BE49-F238E27FC236}">
                <a16:creationId xmlns:a16="http://schemas.microsoft.com/office/drawing/2014/main" id="{117D8239-A265-554E-81BE-4E864D7B2EC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05139005"/>
              </p:ext>
            </p:extLst>
          </p:nvPr>
        </p:nvGraphicFramePr>
        <p:xfrm>
          <a:off x="1620455" y="3026535"/>
          <a:ext cx="9285668" cy="29492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6292753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C52739-6912-864C-9217-CF6979E3EA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198205-6881-4C4D-BCC2-E631C6C45B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100" dirty="0"/>
              <a:t>FAST (</a:t>
            </a:r>
            <a:r>
              <a:rPr lang="en-US" dirty="0"/>
              <a:t>Features from Accelerated Segment Test</a:t>
            </a:r>
            <a:r>
              <a:rPr lang="en-US" sz="2100" dirty="0"/>
              <a:t>) corner detection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Feature Bucketing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100" dirty="0"/>
              <a:t>Disparity computation from Stereo images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6545EE3-DC25-364B-B368-7F42807B56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7827" y="3514726"/>
            <a:ext cx="8930731" cy="270802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CC0B483-464D-2641-8D6C-B849A843C7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7827" y="3505201"/>
            <a:ext cx="8930731" cy="2708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70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TM02900769[[fn=Retrospect]]</Template>
  <TotalTime>7306</TotalTime>
  <Words>747</Words>
  <Application>Microsoft Office PowerPoint</Application>
  <PresentationFormat>Widescreen</PresentationFormat>
  <Paragraphs>164</Paragraphs>
  <Slides>20</Slides>
  <Notes>11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Calibri</vt:lpstr>
      <vt:lpstr>Calibri Light</vt:lpstr>
      <vt:lpstr>Cambria Math</vt:lpstr>
      <vt:lpstr>Retrospect</vt:lpstr>
      <vt:lpstr>Stereo Visual Odometry</vt:lpstr>
      <vt:lpstr>What is Visual Odometry?</vt:lpstr>
      <vt:lpstr>VSLAM</vt:lpstr>
      <vt:lpstr>Applications of Visual Odometry</vt:lpstr>
      <vt:lpstr>Types of Visual Odometry</vt:lpstr>
      <vt:lpstr>Augmented Stereo Visual Odometry</vt:lpstr>
      <vt:lpstr>The Dataset</vt:lpstr>
      <vt:lpstr>Algorithm</vt:lpstr>
      <vt:lpstr>Feature Detection</vt:lpstr>
      <vt:lpstr>Feature Matching</vt:lpstr>
      <vt:lpstr>3D Point Triangulation</vt:lpstr>
      <vt:lpstr>Inlier detection</vt:lpstr>
      <vt:lpstr>Motion Estimation</vt:lpstr>
      <vt:lpstr>PowerPoint Presentation</vt:lpstr>
      <vt:lpstr>Results</vt:lpstr>
      <vt:lpstr>Results: FAST vs SIFT</vt:lpstr>
      <vt:lpstr>Results: Clique vs RANSAC</vt:lpstr>
      <vt:lpstr>Tunable Parameters</vt:lpstr>
      <vt:lpstr>Future Work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Stereo Visual Odometry</dc:title>
  <dc:creator>Chirayu Garg</dc:creator>
  <cp:lastModifiedBy>Chirayu Garg</cp:lastModifiedBy>
  <cp:revision>165</cp:revision>
  <dcterms:created xsi:type="dcterms:W3CDTF">2018-04-21T19:17:11Z</dcterms:created>
  <dcterms:modified xsi:type="dcterms:W3CDTF">2018-04-26T22:07:39Z</dcterms:modified>
</cp:coreProperties>
</file>